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17" r:id="rId5"/>
    <p:sldId id="308" r:id="rId6"/>
    <p:sldId id="311" r:id="rId7"/>
    <p:sldId id="309" r:id="rId8"/>
    <p:sldId id="310" r:id="rId9"/>
    <p:sldId id="319" r:id="rId10"/>
    <p:sldId id="320" r:id="rId11"/>
    <p:sldId id="321" r:id="rId12"/>
    <p:sldId id="322" r:id="rId13"/>
    <p:sldId id="318" r:id="rId14"/>
    <p:sldId id="323" r:id="rId15"/>
    <p:sldId id="324" r:id="rId16"/>
    <p:sldId id="325" r:id="rId17"/>
    <p:sldId id="326" r:id="rId18"/>
    <p:sldId id="328" r:id="rId19"/>
    <p:sldId id="329" r:id="rId20"/>
    <p:sldId id="336" r:id="rId21"/>
    <p:sldId id="330" r:id="rId22"/>
    <p:sldId id="312" r:id="rId23"/>
    <p:sldId id="331" r:id="rId24"/>
    <p:sldId id="332" r:id="rId25"/>
    <p:sldId id="333" r:id="rId26"/>
    <p:sldId id="334" r:id="rId27"/>
    <p:sldId id="335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36A58"/>
    <a:srgbClr val="505A47"/>
    <a:srgbClr val="D1D8B7"/>
    <a:srgbClr val="A09D79"/>
    <a:srgbClr val="AD5C4D"/>
    <a:srgbClr val="543E35"/>
    <a:srgbClr val="637700"/>
    <a:srgbClr val="FFF4ED"/>
    <a:srgbClr val="5E6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95405" autoAdjust="0"/>
  </p:normalViewPr>
  <p:slideViewPr>
    <p:cSldViewPr snapToGrid="0">
      <p:cViewPr>
        <p:scale>
          <a:sx n="100" d="100"/>
          <a:sy n="100" d="100"/>
        </p:scale>
        <p:origin x="276" y="14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11/14/2025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11/14/2025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poorthihs4-ops/APPLIED-DATA-SCIENCE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confbrianza.blogspot.com/2017/02/le-commerce-e-lodr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ruskita.blogspot.com/p/i-5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akash3011/customer-personality-analys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heloisasantos951.wikidot.com/blog:45" TargetMode="Externa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abac.org/blog/careers-in-business-analytics-empowering-organizations-through-data-insights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post-it-note/d/data-analysis.html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3.0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uncanstephen.net/why-emails-and-meetings-are-good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/3.0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funstons.com/category/bible/zephaniah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littleredelf/3010321143/" TargetMode="Externa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oman-in-maroon-long-sleeved-top-holding-smartphone-with-shopping-bags-at-daytime-972884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-1233869"/>
            <a:ext cx="10360152" cy="5029200"/>
          </a:xfrm>
        </p:spPr>
        <p:txBody>
          <a:bodyPr anchor="ctr"/>
          <a:lstStyle/>
          <a:p>
            <a:pPr latinLnBrk="1"/>
            <a:r>
              <a:rPr lang="en-US" sz="3200" dirty="0"/>
              <a:t>🎯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haroni" panose="02010803020104030203" pitchFamily="2" charset="-79"/>
                <a:ea typeface="Cascadia Code ExtraLight" panose="020B0609020000020004" pitchFamily="49" charset="0"/>
                <a:cs typeface="Aharoni" panose="02010803020104030203" pitchFamily="2" charset="-79"/>
              </a:rPr>
              <a:t>CUSTOMER 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Aharoni" panose="02010803020104030203" pitchFamily="2" charset="-79"/>
                <a:ea typeface="Cascadia Code ExtraLight" panose="020B0609020000020004" pitchFamily="49" charset="0"/>
                <a:cs typeface="Aharoni" panose="02010803020104030203" pitchFamily="2" charset="-79"/>
              </a:rPr>
              <a:t>SEGMENTATION &amp; BEHAVIOR ANALYSIS</a:t>
            </a:r>
            <a:br>
              <a:rPr lang="en-US" sz="3200" b="1" dirty="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200" dirty="0"/>
              <a:t>A Data-Driven Approach Using Clustering and Regression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2682E-CB27-6B61-F00D-F5EEA10E6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41462" y="2051446"/>
            <a:ext cx="8001000" cy="4500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CFC934-3806-5A42-0F14-FC836F7A81D9}"/>
              </a:ext>
            </a:extLst>
          </p:cNvPr>
          <p:cNvSpPr txBox="1"/>
          <p:nvPr/>
        </p:nvSpPr>
        <p:spPr>
          <a:xfrm>
            <a:off x="1485900" y="9308686"/>
            <a:ext cx="9486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4" tooltip="https://confbrianza.blogspot.com/2017/02/le-commerce-e-lodr.html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5" tooltip="https://creativecommons.org/licenses/by-nc-sa/3.0/"/>
              </a:rPr>
              <a:t>CC BY-SA-NC</a:t>
            </a:r>
            <a:endParaRPr lang="en-SG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2BE92-366E-4BA5-0BFD-371ABE4C162A}"/>
              </a:ext>
            </a:extLst>
          </p:cNvPr>
          <p:cNvSpPr txBox="1"/>
          <p:nvPr/>
        </p:nvSpPr>
        <p:spPr>
          <a:xfrm>
            <a:off x="249538" y="3577281"/>
            <a:ext cx="31623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sz="2400" dirty="0">
                <a:latin typeface="Arial Black" panose="020B0A04020102020204" pitchFamily="34" charset="0"/>
                <a:cs typeface="Aharoni" panose="02010803020104030203" pitchFamily="2" charset="-79"/>
              </a:rPr>
              <a:t>👤 Spoorthi</a:t>
            </a:r>
          </a:p>
          <a:p>
            <a:pPr latinLnBrk="1"/>
            <a:r>
              <a:rPr lang="en-US" sz="2400" dirty="0">
                <a:latin typeface="Arial Black" panose="020B0A04020102020204" pitchFamily="34" charset="0"/>
                <a:cs typeface="Aharoni" panose="02010803020104030203" pitchFamily="2" charset="-79"/>
              </a:rPr>
              <a:t>(3043NUQT)</a:t>
            </a:r>
          </a:p>
          <a:p>
            <a:pPr latinLnBrk="1"/>
            <a:r>
              <a:rPr lang="en-US" sz="2400" dirty="0">
                <a:latin typeface="Arial Black" panose="020B0A04020102020204" pitchFamily="34" charset="0"/>
                <a:cs typeface="Aharoni" panose="02010803020104030203" pitchFamily="2" charset="-79"/>
              </a:rPr>
              <a:t>📊 ADS -02</a:t>
            </a:r>
          </a:p>
          <a:p>
            <a:pPr latinLnBrk="1"/>
            <a:r>
              <a:rPr lang="en-US" sz="2000" b="1" dirty="0"/>
              <a:t>🔗 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GitHub Repository:</a:t>
            </a:r>
          </a:p>
          <a:p>
            <a:pPr latinLnBrk="1"/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  <a:hlinkClick r:id="rId6"/>
              </a:rPr>
              <a:t>https://github.com/spoorthihs4-ops/APPLIED-DATA-SCIENCE</a:t>
            </a:r>
            <a:endParaRPr lang="en-US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atinLnBrk="1"/>
            <a:endParaRPr lang="en-US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atinLnBrk="1"/>
            <a:endParaRPr lang="en-US" sz="2400" dirty="0"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E714-B889-90A7-1010-E9740D39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0"/>
            <a:ext cx="10360152" cy="914400"/>
          </a:xfrm>
        </p:spPr>
        <p:txBody>
          <a:bodyPr/>
          <a:lstStyle/>
          <a:p>
            <a:r>
              <a:rPr lang="en-SG" dirty="0"/>
              <a:t> BOX  PLOT: STATISTICAL DEPTH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B88670-24F8-E5E1-2B3A-706832325AA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15793" y="1333405"/>
            <a:ext cx="6912107" cy="49715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7457B-4F9F-7556-64A2-02F5F2965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B9B96-E23C-B5EE-0510-1A7E8B8A38A3}"/>
              </a:ext>
            </a:extLst>
          </p:cNvPr>
          <p:cNvSpPr txBox="1"/>
          <p:nvPr/>
        </p:nvSpPr>
        <p:spPr>
          <a:xfrm>
            <a:off x="7480300" y="1186248"/>
            <a:ext cx="453491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Summary of Statistical Insight :</a:t>
            </a:r>
          </a:p>
          <a:p>
            <a:r>
              <a:rPr lang="en-US" dirty="0"/>
              <a:t>The statistical depth revealed by this box plot supports the initial observation: </a:t>
            </a:r>
            <a:r>
              <a:rPr lang="en-US" sz="1400" b="1" dirty="0">
                <a:latin typeface="+mj-lt"/>
              </a:rPr>
              <a:t>Families with fewer children tend to have higher income.</a:t>
            </a:r>
            <a:endParaRPr lang="en-US" sz="1400" dirty="0">
              <a:latin typeface="+mj-lt"/>
            </a:endParaRPr>
          </a:p>
          <a:p>
            <a:r>
              <a:rPr lang="en-US" dirty="0"/>
              <a:t>While the bulk of the income distribution (the IQR, or middle 50%) is quite similar across all groups, the </a:t>
            </a:r>
            <a:r>
              <a:rPr lang="en-US" sz="1400" b="1" dirty="0">
                <a:latin typeface="+mj-lt"/>
              </a:rPr>
              <a:t>tails of the distribution</a:t>
            </a:r>
            <a:r>
              <a:rPr lang="en-US" dirty="0"/>
              <a:t>—specifically the median and the highest outliers—demonstrate a clear trend:</a:t>
            </a:r>
          </a:p>
          <a:p>
            <a:r>
              <a:rPr lang="en-US" b="1" dirty="0">
                <a:latin typeface="+mj-lt"/>
              </a:rPr>
              <a:t>Higher Median</a:t>
            </a:r>
            <a:r>
              <a:rPr lang="en-US" b="1" dirty="0"/>
              <a:t>:</a:t>
            </a:r>
            <a:r>
              <a:rPr lang="en-US" dirty="0"/>
              <a:t> The typical income for families with 0 children is higher.</a:t>
            </a:r>
          </a:p>
          <a:p>
            <a:r>
              <a:rPr lang="en-US" b="1" dirty="0">
                <a:latin typeface="+mj-lt"/>
              </a:rPr>
              <a:t>Higher Extreme Values</a:t>
            </a:r>
            <a:r>
              <a:rPr lang="en-US" b="1" dirty="0"/>
              <a:t>:</a:t>
            </a:r>
            <a:r>
              <a:rPr lang="en-US" dirty="0"/>
              <a:t> The most extreme high incomes are almost exclusively found in the 0 and 1-child groups. This suggests that the highest earners are heavily skewed towards having fewer children.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191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8F8D-79B7-62A9-D574-909D1220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61" y="349804"/>
            <a:ext cx="10360152" cy="914400"/>
          </a:xfrm>
        </p:spPr>
        <p:txBody>
          <a:bodyPr/>
          <a:lstStyle/>
          <a:p>
            <a:r>
              <a:rPr lang="en-SG" dirty="0"/>
              <a:t>BOX PLOT: INSIGHT, RECOMMENDATIONS,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5C9A9-AA15-1E87-05DB-85E5641669F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00B0F0"/>
                </a:solidFill>
                <a:latin typeface="+mj-lt"/>
              </a:rPr>
              <a:t>Insights:</a:t>
            </a:r>
          </a:p>
          <a:p>
            <a:r>
              <a:rPr lang="en-US" dirty="0"/>
              <a:t>Median income decreases as the number of children increases.</a:t>
            </a:r>
          </a:p>
          <a:p>
            <a:r>
              <a:rPr lang="en-US" dirty="0"/>
              <a:t>Families with 0–1 child have a wider and higher income range compared to those with more children.</a:t>
            </a:r>
          </a:p>
          <a:p>
            <a:r>
              <a:rPr lang="en-US" b="1" dirty="0">
                <a:solidFill>
                  <a:srgbClr val="00B0F0"/>
                </a:solidFill>
                <a:latin typeface="+mj-lt"/>
              </a:rPr>
              <a:t>Recommendations:</a:t>
            </a:r>
          </a:p>
          <a:p>
            <a:r>
              <a:rPr lang="en-US" dirty="0"/>
              <a:t>Tailor marketing strategies: promote family-oriented product bundles for larger households.</a:t>
            </a:r>
          </a:p>
          <a:p>
            <a:r>
              <a:rPr lang="en-US" dirty="0"/>
              <a:t>Offer affordable product options or family discounts for high-children segments</a:t>
            </a:r>
            <a:r>
              <a:rPr lang="en-US" dirty="0">
                <a:latin typeface="Bodoni MT" panose="02070603080606020203" pitchFamily="18" charset="0"/>
              </a:rPr>
              <a:t>.</a:t>
            </a:r>
          </a:p>
          <a:p>
            <a:r>
              <a:rPr lang="en-US" b="1" dirty="0">
                <a:solidFill>
                  <a:srgbClr val="00B0F0"/>
                </a:solidFill>
                <a:latin typeface="+mj-lt"/>
              </a:rPr>
              <a:t>Conclusion</a:t>
            </a:r>
            <a:r>
              <a:rPr lang="en-US" b="1" dirty="0">
                <a:latin typeface="+mj-lt"/>
              </a:rPr>
              <a:t>: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/>
              <a:t>Household size influences spending power—smaller families tend to be more affluent and responsive to premium offerings.</a:t>
            </a:r>
          </a:p>
          <a:p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8C4B04-8784-C939-2D45-373236D0051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0938" y="2092451"/>
            <a:ext cx="5224462" cy="344733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E100A-9974-3225-A433-7D160EF23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6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F65BF-9A7A-9CF6-44C7-CAFBD967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87" y="380488"/>
            <a:ext cx="10360152" cy="914400"/>
          </a:xfrm>
        </p:spPr>
        <p:txBody>
          <a:bodyPr/>
          <a:lstStyle/>
          <a:p>
            <a:r>
              <a:rPr lang="en-SG" dirty="0"/>
              <a:t>🔹 </a:t>
            </a:r>
            <a:r>
              <a:rPr lang="en-SG" b="1" dirty="0"/>
              <a:t>4. Elbow Plot – Determining Optimal K for Clustering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2B92F1-9DA9-B302-819E-9EA46DC8242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55600" y="2039112"/>
            <a:ext cx="5740400" cy="390448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B7DD98-D876-2553-9688-7F2829DAD7C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6502400" y="2039112"/>
            <a:ext cx="5168899" cy="3904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274C5-D0B5-FF87-E129-9AFF9A54E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55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D832-C79D-1DAF-CFAA-47A7412EA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406400"/>
            <a:ext cx="10360152" cy="914400"/>
          </a:xfrm>
        </p:spPr>
        <p:txBody>
          <a:bodyPr/>
          <a:lstStyle/>
          <a:p>
            <a:r>
              <a:rPr lang="en-SG" b="1" dirty="0"/>
              <a:t>ELBOW METOD :</a:t>
            </a:r>
            <a:r>
              <a:rPr lang="en-SG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601A3-5E10-ADCA-719F-306317CBAC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4131" y="1693788"/>
            <a:ext cx="7352021" cy="4530746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Insights:</a:t>
            </a:r>
          </a:p>
          <a:p>
            <a:r>
              <a:rPr lang="en-US" dirty="0"/>
              <a:t>The “elbow” point around </a:t>
            </a:r>
            <a:r>
              <a:rPr lang="en-US" b="1" dirty="0"/>
              <a:t>K = 3</a:t>
            </a:r>
            <a:r>
              <a:rPr lang="en-US" dirty="0"/>
              <a:t> indicates that three clusters provide the best tradeoff between accuracy and simplicity.</a:t>
            </a:r>
          </a:p>
          <a:p>
            <a:r>
              <a:rPr lang="en-US" dirty="0"/>
              <a:t>Beyond K=3, improvements in inertia are marginal—confirming diminishing returns.</a:t>
            </a:r>
          </a:p>
          <a:p>
            <a:r>
              <a:rPr lang="en-US" b="1" dirty="0">
                <a:latin typeface="+mj-lt"/>
              </a:rPr>
              <a:t>Recommendations:</a:t>
            </a:r>
          </a:p>
          <a:p>
            <a:r>
              <a:rPr lang="en-US" dirty="0"/>
              <a:t>Use </a:t>
            </a:r>
            <a:r>
              <a:rPr lang="en-US" b="1" dirty="0"/>
              <a:t>K=3</a:t>
            </a:r>
            <a:r>
              <a:rPr lang="en-US" dirty="0"/>
              <a:t> clusters for actionable segmentation.</a:t>
            </a:r>
          </a:p>
          <a:p>
            <a:r>
              <a:rPr lang="en-US" dirty="0"/>
              <a:t>Further validate with Silhouette Score or PCA visualization for robustness.</a:t>
            </a:r>
          </a:p>
          <a:p>
            <a:r>
              <a:rPr lang="en-US" b="1" dirty="0">
                <a:latin typeface="+mj-lt"/>
              </a:rPr>
              <a:t>Conclusion: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/>
              <a:t>Three well-defined customer groups balance interpretability and cluster distinctiveness for marketing use.</a:t>
            </a:r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C28D1-D68F-C4E4-5361-441A7D060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3341D-1F62-AB89-BE41-BC9F717BF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31" y="1981456"/>
            <a:ext cx="3247654" cy="1159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190C00-6935-7627-EC8E-41AFE7252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21" y="3429000"/>
            <a:ext cx="5197495" cy="131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0F40-D6FF-F9E2-6883-2B9357EE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24" y="417310"/>
            <a:ext cx="10360152" cy="914400"/>
          </a:xfrm>
        </p:spPr>
        <p:txBody>
          <a:bodyPr/>
          <a:lstStyle/>
          <a:p>
            <a:r>
              <a:rPr lang="en-US" dirty="0"/>
              <a:t>🔹 </a:t>
            </a:r>
            <a:r>
              <a:rPr lang="en-US" b="1" dirty="0"/>
              <a:t>5. K-Means Clustering – Customer Segments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02DCB-3955-C546-3F1D-5017C557464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33551" y="1808769"/>
            <a:ext cx="5405095" cy="392512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BD9951-1BC1-1737-89DA-5C4E46EBCA5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6253356" y="1615402"/>
            <a:ext cx="4668645" cy="46039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7291-EF4E-A92E-0ADD-113E6E668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0FB1F-D8BF-EC25-4F5F-3A162C73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84" y="-270024"/>
            <a:ext cx="10360152" cy="914400"/>
          </a:xfrm>
        </p:spPr>
        <p:txBody>
          <a:bodyPr/>
          <a:lstStyle/>
          <a:p>
            <a:r>
              <a:rPr lang="en-SG" dirty="0"/>
              <a:t>INSIGHTS, RECOMMENDATIONS, CONCLUSION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0AE6638-5174-B98D-B07C-A8B86CEBC60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706593" y="650424"/>
            <a:ext cx="5330143" cy="61252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93E5E-CE1C-7C2F-AB79-42BA21627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2803BA-949F-D040-73C7-1359C59B30B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19830" y="779618"/>
            <a:ext cx="4185374" cy="2933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1F5737-91A1-8287-6CC7-18044504485B}"/>
              </a:ext>
            </a:extLst>
          </p:cNvPr>
          <p:cNvSpPr txBox="1"/>
          <p:nvPr/>
        </p:nvSpPr>
        <p:spPr>
          <a:xfrm>
            <a:off x="271405" y="3811012"/>
            <a:ext cx="49844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Conclusion and Utility</a:t>
            </a:r>
          </a:p>
          <a:p>
            <a:r>
              <a:rPr lang="en-US" sz="1600" dirty="0"/>
              <a:t>The analysis successfully divides the customer base into three actionable segments: </a:t>
            </a:r>
            <a:r>
              <a:rPr lang="en-US" sz="1600" b="1" dirty="0"/>
              <a:t>High Spenders (Cluster 1)</a:t>
            </a:r>
            <a:r>
              <a:rPr lang="en-US" sz="1600" dirty="0"/>
              <a:t>, </a:t>
            </a:r>
            <a:r>
              <a:rPr lang="en-US" sz="1600" b="1" dirty="0"/>
              <a:t>Budget Shoppers (Cluster 0)</a:t>
            </a:r>
            <a:r>
              <a:rPr lang="en-US" sz="1600" dirty="0"/>
              <a:t>, and </a:t>
            </a:r>
            <a:r>
              <a:rPr lang="en-US" sz="1600" b="1" dirty="0"/>
              <a:t>Moderate Spenders (Cluster 2)</a:t>
            </a:r>
            <a:r>
              <a:rPr lang="en-US" sz="1600" dirty="0"/>
              <a:t>. This segmentation is valuable for:</a:t>
            </a:r>
          </a:p>
          <a:p>
            <a:r>
              <a:rPr lang="en-US" sz="1600" b="1" dirty="0"/>
              <a:t>Targeted Marketing:</a:t>
            </a:r>
            <a:r>
              <a:rPr lang="en-US" sz="1600" dirty="0"/>
              <a:t> Develop specific campaigns for each group (e.g., loyalty programs for Cluster 1, entry-level product offers for Cluster 0).</a:t>
            </a:r>
          </a:p>
          <a:p>
            <a:r>
              <a:rPr lang="en-US" sz="1600" b="1" dirty="0"/>
              <a:t>Product Development:</a:t>
            </a:r>
            <a:r>
              <a:rPr lang="en-US" sz="1600" dirty="0"/>
              <a:t> Understand which products are purchased by which income/spending level.</a:t>
            </a:r>
          </a:p>
          <a:p>
            <a:r>
              <a:rPr lang="en-US" sz="1600" b="1" dirty="0"/>
              <a:t>Resource Allocation:</a:t>
            </a:r>
            <a:r>
              <a:rPr lang="en-US" sz="1600" dirty="0"/>
              <a:t> Focus marketing and retention efforts on the most valuable or high-potential groups.</a:t>
            </a:r>
          </a:p>
        </p:txBody>
      </p:sp>
    </p:spTree>
    <p:extLst>
      <p:ext uri="{BB962C8B-B14F-4D97-AF65-F5344CB8AC3E}">
        <p14:creationId xmlns:p14="http://schemas.microsoft.com/office/powerpoint/2010/main" val="404439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1507-2FF2-39C5-314E-500C0BF4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47" y="279400"/>
            <a:ext cx="10360152" cy="914400"/>
          </a:xfrm>
        </p:spPr>
        <p:txBody>
          <a:bodyPr/>
          <a:lstStyle/>
          <a:p>
            <a:r>
              <a:rPr lang="en-US" dirty="0"/>
              <a:t>🔹 </a:t>
            </a:r>
            <a:r>
              <a:rPr lang="en-US" b="1" dirty="0"/>
              <a:t>6. Linear Regression Fit – Total Spending vs. Catalog Purchases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3C30F-24C6-8D54-E2BD-705A77BF5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58BDB4-0FF0-6D8C-2B76-2B05CA294C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30736" y="1794852"/>
            <a:ext cx="5659739" cy="399225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E56B013-6F00-C809-66AD-4F6178DDEBE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6002423" y="785115"/>
            <a:ext cx="4576762" cy="24571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CE606A-5F22-18D5-16CB-FCD5045D6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423" y="3429000"/>
            <a:ext cx="4576762" cy="32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6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14F5-4702-71C6-E92F-663B8B27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62" y="-214792"/>
            <a:ext cx="10360152" cy="914400"/>
          </a:xfrm>
        </p:spPr>
        <p:txBody>
          <a:bodyPr/>
          <a:lstStyle/>
          <a:p>
            <a:r>
              <a:rPr lang="en-US" dirty="0"/>
              <a:t>Codes for Multiple Regression Fits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28D839-E5DF-40E2-F0F7-A719AC36366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0" y="1175219"/>
            <a:ext cx="4246743" cy="493178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2E610F-2682-3137-B8BB-047A1CEBD31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275934" y="793960"/>
            <a:ext cx="4056593" cy="48888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98042-F4D4-64DA-8B3B-169A56366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049D48-63D9-5371-BD3D-1AE69BE2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718" y="1487431"/>
            <a:ext cx="3776236" cy="49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36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F893-D30B-D49C-0FAB-5CAECAC1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90" y="-457200"/>
            <a:ext cx="10360152" cy="914400"/>
          </a:xfrm>
        </p:spPr>
        <p:txBody>
          <a:bodyPr/>
          <a:lstStyle/>
          <a:p>
            <a:r>
              <a:rPr lang="en-SG" dirty="0"/>
              <a:t>INSIGHTS, RECOMMENDATIONS,CONCLUSION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8E924-9DE9-997A-27E9-000C83182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00AC0DA-07B4-949B-03C7-716C546432C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75059" y="527777"/>
                <a:ext cx="4576953" cy="4633552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SG" sz="4800" dirty="0"/>
                  <a:t>Detailed Explanation of Each Part</a:t>
                </a:r>
              </a:p>
              <a:p>
                <a:r>
                  <a:rPr lang="en-SG" sz="4800" b="1" dirty="0"/>
                  <a:t>1. The Goal: Curve Fitting</a:t>
                </a:r>
              </a:p>
              <a:p>
                <a:r>
                  <a:rPr lang="en-SG" sz="4800" dirty="0"/>
                  <a:t>The purpose of this analysis is to find a mathematical equation (a "fit") that best describes the underlying trend of a scattered set of data points. This allows for making predictions and understanding the relationship between the variables.</a:t>
                </a:r>
              </a:p>
              <a:p>
                <a:r>
                  <a:rPr lang="en-SG" sz="4800" b="1" dirty="0"/>
                  <a:t>2. The Measure of Goodness: R-squared (R²)</a:t>
                </a:r>
              </a:p>
              <a:p>
                <a:r>
                  <a:rPr lang="en-SG" sz="4800" dirty="0"/>
                  <a:t>This is the most important number here. </a:t>
                </a:r>
                <a:r>
                  <a:rPr lang="en-SG" sz="4800" b="1" dirty="0"/>
                  <a:t>R-squared</a:t>
                </a:r>
                <a:r>
                  <a:rPr lang="en-SG" sz="4800" dirty="0"/>
                  <a:t> tells you how well the curve fits the data.</a:t>
                </a:r>
              </a:p>
              <a:p>
                <a:r>
                  <a:rPr lang="en-SG" sz="4800" b="1" dirty="0"/>
                  <a:t>Range:</a:t>
                </a:r>
                <a:r>
                  <a:rPr lang="en-SG" sz="4800" dirty="0"/>
                  <a:t> It's a value between 0 and 1 (or 0% and 100%).</a:t>
                </a:r>
              </a:p>
              <a:p>
                <a:r>
                  <a:rPr lang="en-SG" sz="4800" b="1" dirty="0"/>
                  <a:t>Meaning:</a:t>
                </a:r>
                <a:r>
                  <a:rPr lang="en-SG" sz="4800" dirty="0"/>
                  <a:t> An R² of 1 means the curve passes perfectly through every data point. An R² of 0 means the model is no better at predicting the data than simply using the average value of the data.</a:t>
                </a:r>
              </a:p>
              <a:p>
                <a:r>
                  <a:rPr lang="en-SG" sz="4800" b="1" dirty="0"/>
                  <a:t>In simple terms:</a:t>
                </a:r>
                <a:r>
                  <a:rPr lang="en-SG" sz="4800" dirty="0"/>
                  <a:t> </a:t>
                </a:r>
                <a:r>
                  <a:rPr lang="en-SG" sz="4800" b="1" dirty="0"/>
                  <a:t>A higher R² is better.</a:t>
                </a:r>
                <a:endParaRPr lang="en-SG" sz="4800" dirty="0"/>
              </a:p>
              <a:p>
                <a:r>
                  <a:rPr lang="en-SG" sz="4800" dirty="0"/>
                  <a:t>Now, let's look at each model:</a:t>
                </a:r>
              </a:p>
              <a:p>
                <a:r>
                  <a:rPr lang="en-SG" sz="4800" b="1" dirty="0"/>
                  <a:t>Model 1: Linear Fit</a:t>
                </a:r>
              </a:p>
              <a:p>
                <a:r>
                  <a:rPr lang="en-SG" sz="4800" b="1" dirty="0"/>
                  <a:t>Equation:</a:t>
                </a:r>
                <a:r>
                  <a:rPr lang="en-SG" sz="4800" dirty="0"/>
                  <a:t> </a:t>
                </a:r>
                <a14:m>
                  <m:oMath xmlns:m="http://schemas.openxmlformats.org/officeDocument/2006/math">
                    <m:r>
                      <a:rPr lang="en-SG" sz="4800" i="1"/>
                      <m:t>𝑦</m:t>
                    </m:r>
                    <m:r>
                      <a:rPr lang="en-SG" sz="4800"/>
                      <m:t>=</m:t>
                    </m:r>
                    <m:r>
                      <a:rPr lang="en-SG" sz="4800"/>
                      <m:t>59</m:t>
                    </m:r>
                    <m:r>
                      <a:rPr lang="en-SG" sz="4800"/>
                      <m:t>.</m:t>
                    </m:r>
                    <m:r>
                      <a:rPr lang="en-SG" sz="4800"/>
                      <m:t>1</m:t>
                    </m:r>
                    <m:r>
                      <a:rPr lang="en-SG" sz="4800" i="1"/>
                      <m:t>𝑥</m:t>
                    </m:r>
                    <m:r>
                      <a:rPr lang="en-SG" sz="4800"/>
                      <m:t>−</m:t>
                    </m:r>
                    <m:r>
                      <a:rPr lang="en-SG" sz="4800"/>
                      <m:t>273</m:t>
                    </m:r>
                    <m:r>
                      <a:rPr lang="en-SG" sz="4800"/>
                      <m:t>.</m:t>
                    </m:r>
                    <m:r>
                      <a:rPr lang="en-SG" sz="4800"/>
                      <m:t>2</m:t>
                    </m:r>
                  </m:oMath>
                </a14:m>
                <a:endParaRPr lang="en-SG" sz="4800" dirty="0"/>
              </a:p>
              <a:p>
                <a:r>
                  <a:rPr lang="en-SG" sz="4800" b="1" dirty="0"/>
                  <a:t>R²:</a:t>
                </a:r>
                <a:r>
                  <a:rPr lang="en-SG" sz="4800" dirty="0"/>
                  <a:t> 0.5684</a:t>
                </a:r>
              </a:p>
              <a:p>
                <a:r>
                  <a:rPr lang="en-SG" sz="4800" b="1" dirty="0"/>
                  <a:t>Interpretation:</a:t>
                </a:r>
                <a:r>
                  <a:rPr lang="en-SG" sz="4800" dirty="0"/>
                  <a:t> This is a straight line. It suggests a general upward trend: as x increases by 1, y increases by about 59.1 units. With an R² of ~0.57, it captures a moderate amount of the data's pattern but is missing some of the curvature.</a:t>
                </a:r>
              </a:p>
              <a:p>
                <a:r>
                  <a:rPr lang="en-SG" sz="4800" b="1" dirty="0"/>
                  <a:t>Model 2: Exponential Fit</a:t>
                </a:r>
              </a:p>
              <a:p>
                <a:r>
                  <a:rPr lang="en-SG" sz="4800" b="1" dirty="0"/>
                  <a:t>Equation:</a:t>
                </a:r>
                <a:r>
                  <a:rPr lang="en-SG" sz="4800" dirty="0"/>
                  <a:t> </a:t>
                </a:r>
                <a14:m>
                  <m:oMath xmlns:m="http://schemas.openxmlformats.org/officeDocument/2006/math">
                    <m:r>
                      <a:rPr lang="en-SG" sz="4800" i="1"/>
                      <m:t>𝑦</m:t>
                    </m:r>
                    <m:r>
                      <a:rPr lang="en-SG" sz="4800"/>
                      <m:t>=−</m:t>
                    </m:r>
                    <m:r>
                      <a:rPr lang="en-SG" sz="4800"/>
                      <m:t>20</m:t>
                    </m:r>
                    <m:r>
                      <a:rPr lang="en-SG" sz="4800"/>
                      <m:t>.</m:t>
                    </m:r>
                    <m:r>
                      <a:rPr lang="en-SG" sz="4800"/>
                      <m:t>82</m:t>
                    </m:r>
                    <m:sSup>
                      <m:sSupPr>
                        <m:ctrlPr>
                          <a:rPr lang="ar-AE" sz="4800" i="1"/>
                        </m:ctrlPr>
                      </m:sSupPr>
                      <m:e>
                        <m:r>
                          <a:rPr lang="ar-AE" sz="4800" i="1"/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ar-AE" sz="4800" i="1"/>
                            </m:ctrlPr>
                          </m:dPr>
                          <m:e>
                            <m:r>
                              <a:rPr lang="ar-AE" sz="4800"/>
                              <m:t>−</m:t>
                            </m:r>
                            <m:r>
                              <a:rPr lang="ar-AE" sz="4800"/>
                              <m:t>14</m:t>
                            </m:r>
                            <m:r>
                              <a:rPr lang="ar-AE" sz="4800"/>
                              <m:t>.</m:t>
                            </m:r>
                            <m:r>
                              <a:rPr lang="ar-AE" sz="4800"/>
                              <m:t>375</m:t>
                            </m:r>
                            <m:r>
                              <a:rPr lang="ar-AE" sz="4800" i="1"/>
                              <m:t>𝑥</m:t>
                            </m:r>
                          </m:e>
                        </m:d>
                      </m:sup>
                    </m:sSup>
                    <m:r>
                      <a:rPr lang="ar-AE" sz="4800"/>
                      <m:t>+</m:t>
                    </m:r>
                    <m:r>
                      <a:rPr lang="ar-AE" sz="4800"/>
                      <m:t>606</m:t>
                    </m:r>
                    <m:r>
                      <a:rPr lang="ar-AE" sz="4800"/>
                      <m:t>.</m:t>
                    </m:r>
                    <m:r>
                      <a:rPr lang="ar-AE" sz="4800"/>
                      <m:t>9</m:t>
                    </m:r>
                  </m:oMath>
                </a14:m>
                <a:r>
                  <a:rPr lang="ar-AE" sz="4800" dirty="0"/>
                  <a:t> </a:t>
                </a:r>
                <a:r>
                  <a:rPr lang="ar-AE" sz="4800" i="1" dirty="0"/>
                  <a:t>(</a:t>
                </a:r>
                <a:r>
                  <a:rPr lang="en-SG" sz="4800" i="1" dirty="0"/>
                  <a:t>Note: I've corrected the exponent, as </a:t>
                </a:r>
                <a:r>
                  <a:rPr lang="en-SG" sz="4800" dirty="0"/>
                  <a:t>e°</a:t>
                </a:r>
                <a:r>
                  <a:rPr lang="en-SG" sz="4800" i="1" dirty="0"/>
                  <a:t> is likely a typo for </a:t>
                </a:r>
                <a:r>
                  <a:rPr lang="en-SG" sz="4800" dirty="0"/>
                  <a:t>e^</a:t>
                </a:r>
                <a:r>
                  <a:rPr lang="en-SG" sz="4800" i="1" dirty="0"/>
                  <a:t>)</a:t>
                </a:r>
                <a:endParaRPr lang="en-SG" sz="4800" dirty="0"/>
              </a:p>
              <a:p>
                <a:r>
                  <a:rPr lang="en-SG" sz="4800" b="1" dirty="0"/>
                  <a:t>R²:</a:t>
                </a:r>
                <a:r>
                  <a:rPr lang="en-SG" sz="4800" dirty="0"/>
                  <a:t> 0.0000</a:t>
                </a:r>
              </a:p>
              <a:p>
                <a:r>
                  <a:rPr lang="en-SG" sz="4800" b="1" dirty="0"/>
                  <a:t>Interpretation:</a:t>
                </a:r>
                <a:r>
                  <a:rPr lang="en-SG" sz="4800" dirty="0"/>
                  <a:t> This model is a complete failure for this dataset. An R² of 0.0000 means the exponential curve is utterly useless for describing the relationship between x and y in this case. It does not fit the data any better than a flat, horizontal line.</a:t>
                </a:r>
              </a:p>
              <a:p>
                <a:br>
                  <a:rPr lang="en-SG" dirty="0"/>
                </a:br>
                <a:endParaRPr lang="en-SG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00AC0DA-07B4-949B-03C7-716C54643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75059" y="527777"/>
                <a:ext cx="4576953" cy="4633552"/>
              </a:xfrm>
              <a:blipFill>
                <a:blip r:embed="rId2"/>
                <a:stretch>
                  <a:fillRect l="-133" t="-1053" r="-666" b="-302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CA76A-90C6-E3BC-4543-EC5C5C2013F0}"/>
                  </a:ext>
                </a:extLst>
              </p:cNvPr>
              <p:cNvSpPr txBox="1"/>
              <p:nvPr/>
            </p:nvSpPr>
            <p:spPr>
              <a:xfrm>
                <a:off x="7079953" y="331393"/>
                <a:ext cx="4498357" cy="634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400" b="1" dirty="0"/>
                  <a:t>Model 3: Polynomial Fit (Degree 3)</a:t>
                </a:r>
              </a:p>
              <a:p>
                <a:r>
                  <a:rPr lang="en-SG" sz="1400" b="1" dirty="0"/>
                  <a:t>Equation:</a:t>
                </a:r>
                <a:r>
                  <a:rPr lang="en-SG" sz="1400" dirty="0"/>
                  <a:t> </a:t>
                </a:r>
                <a14:m>
                  <m:oMath xmlns:m="http://schemas.openxmlformats.org/officeDocument/2006/math">
                    <m:r>
                      <a:rPr lang="en-SG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14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SG" sz="14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sz="1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SG" sz="1400">
                        <a:latin typeface="Cambria Math" panose="02040503050406030204" pitchFamily="18" charset="0"/>
                      </a:rPr>
                      <m:t>086</m:t>
                    </m:r>
                    <m:sSup>
                      <m:sSup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 sz="1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ar-AE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3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573</m:t>
                    </m:r>
                    <m:sSup>
                      <m:sSup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21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074</m:t>
                    </m:r>
                    <m:r>
                      <a:rPr lang="ar-AE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189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ar-AE" sz="1400" dirty="0"/>
              </a:p>
              <a:p>
                <a:r>
                  <a:rPr lang="en-SG" sz="1400" b="1" dirty="0"/>
                  <a:t>R²:</a:t>
                </a:r>
                <a:r>
                  <a:rPr lang="en-SG" sz="1400" dirty="0"/>
                  <a:t> 0.5885</a:t>
                </a:r>
              </a:p>
              <a:p>
                <a:r>
                  <a:rPr lang="en-SG" sz="1400" b="1" dirty="0"/>
                  <a:t>Interpretation:</a:t>
                </a:r>
                <a:r>
                  <a:rPr lang="en-SG" sz="1400" dirty="0"/>
                  <a:t> This is a cubic curve (it can have two "bends"). </a:t>
                </a:r>
                <a:r>
                  <a:rPr lang="en-SG" sz="1400" b="1" dirty="0"/>
                  <a:t>This is the best model of the four tested</a:t>
                </a:r>
                <a:r>
                  <a:rPr lang="en-SG" sz="1400" dirty="0"/>
                  <a:t>, as it has the highest R² value (0.5885). It is the most flexible and is able to capture the subtle twists and turns in the data better than the straight line or the parabola.</a:t>
                </a:r>
              </a:p>
              <a:p>
                <a:r>
                  <a:rPr lang="en-SG" sz="1400" b="1" dirty="0"/>
                  <a:t>Model 4: Polynomial Fit (Degree 2)</a:t>
                </a:r>
              </a:p>
              <a:p>
                <a:r>
                  <a:rPr lang="en-SG" sz="1400" b="1" dirty="0"/>
                  <a:t>Equation:</a:t>
                </a:r>
                <a:r>
                  <a:rPr lang="en-SG" sz="1400" dirty="0"/>
                  <a:t> </a:t>
                </a:r>
                <a14:m>
                  <m:oMath xmlns:m="http://schemas.openxmlformats.org/officeDocument/2006/math">
                    <m:r>
                      <a:rPr lang="en-SG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14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SG" sz="1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SG" sz="1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SG" sz="1400">
                        <a:latin typeface="Cambria Math" panose="02040503050406030204" pitchFamily="18" charset="0"/>
                      </a:rPr>
                      <m:t>067</m:t>
                    </m:r>
                    <m:sSup>
                      <m:sSup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92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924</m:t>
                    </m:r>
                    <m:r>
                      <a:rPr lang="ar-AE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476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ar-AE" sz="1400" dirty="0"/>
              </a:p>
              <a:p>
                <a:r>
                  <a:rPr lang="en-SG" sz="1400" b="1" dirty="0"/>
                  <a:t>R²:</a:t>
                </a:r>
                <a:r>
                  <a:rPr lang="en-SG" sz="1400" dirty="0"/>
                  <a:t> 0.5797</a:t>
                </a:r>
              </a:p>
              <a:p>
                <a:r>
                  <a:rPr lang="en-SG" sz="1400" b="1" dirty="0"/>
                  <a:t>Interpretation:</a:t>
                </a:r>
                <a:r>
                  <a:rPr lang="en-SG" sz="1400" dirty="0"/>
                  <a:t> This is a quadratic curve, or a parabola (it can have one "bend"). It fits the data slightly better than the straight line (R² of 0.5797 vs. 0.5684), suggesting the data might have a slight curvature that the linear model can't capture.</a:t>
                </a:r>
              </a:p>
              <a:p>
                <a:r>
                  <a:rPr lang="en-SG" sz="1400" b="1" dirty="0"/>
                  <a:t>Conclusion and Recommendation</a:t>
                </a:r>
              </a:p>
              <a:p>
                <a:r>
                  <a:rPr lang="en-SG" sz="1400" b="1" dirty="0"/>
                  <a:t>Worst Model:</a:t>
                </a:r>
                <a:r>
                  <a:rPr lang="en-SG" sz="1400" dirty="0"/>
                  <a:t> </a:t>
                </a:r>
                <a:r>
                  <a:rPr lang="en-SG" sz="1400" b="1" dirty="0"/>
                  <a:t>Exponential Fit</a:t>
                </a:r>
                <a:r>
                  <a:rPr lang="en-SG" sz="1400" dirty="0"/>
                  <a:t> (R² = 0.0000). It should be discarded.</a:t>
                </a:r>
              </a:p>
              <a:p>
                <a:r>
                  <a:rPr lang="en-SG" sz="1400" b="1" dirty="0"/>
                  <a:t>Good Models:</a:t>
                </a:r>
                <a:r>
                  <a:rPr lang="en-SG" sz="1400" dirty="0"/>
                  <a:t> </a:t>
                </a:r>
                <a:r>
                  <a:rPr lang="en-SG" sz="1400" b="1" dirty="0"/>
                  <a:t>Linear, 2nd-degree Polynomial, and 3rd-degree Polynomial</a:t>
                </a:r>
                <a:r>
                  <a:rPr lang="en-SG" sz="1400" dirty="0"/>
                  <a:t> all have similar, moderate R² values.</a:t>
                </a:r>
              </a:p>
              <a:p>
                <a:r>
                  <a:rPr lang="en-SG" sz="1400" b="1" dirty="0"/>
                  <a:t>Best Model:</a:t>
                </a:r>
                <a:r>
                  <a:rPr lang="en-SG" sz="1400" dirty="0"/>
                  <a:t> The </a:t>
                </a:r>
                <a:r>
                  <a:rPr lang="en-SG" sz="1400" b="1" dirty="0"/>
                  <a:t>3rd-degree Polynomial</a:t>
                </a:r>
                <a:r>
                  <a:rPr lang="en-SG" sz="1400" dirty="0"/>
                  <a:t> is the most accurate for this specific dataset, as it has the highest R² value.</a:t>
                </a:r>
              </a:p>
              <a:p>
                <a:r>
                  <a:rPr lang="en-SG" sz="1400" b="1" dirty="0"/>
                  <a:t>Practical Advice:</a:t>
                </a:r>
                <a:r>
                  <a:rPr lang="en-SG" sz="1400" dirty="0"/>
                  <a:t> While the 3rd-degree polynomial fits best, the linear model is often easier to understand and communicate. If the difference in R² were very small, one might choose the simpler linear model. However, in this case, the polynomial provides a measurably better fit and is the recommended choice for analysis and prediction.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CA76A-90C6-E3BC-4543-EC5C5C20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953" y="331393"/>
                <a:ext cx="4498357" cy="6340197"/>
              </a:xfrm>
              <a:prstGeom prst="rect">
                <a:avLst/>
              </a:prstGeom>
              <a:blipFill>
                <a:blip r:embed="rId3"/>
                <a:stretch>
                  <a:fillRect l="-407" t="-96" r="-542" b="-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37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53" y="435721"/>
            <a:ext cx="7534656" cy="914400"/>
          </a:xfrm>
        </p:spPr>
        <p:txBody>
          <a:bodyPr/>
          <a:lstStyle/>
          <a:p>
            <a:r>
              <a:rPr lang="en-US" dirty="0"/>
              <a:t>🧠 </a:t>
            </a:r>
            <a:r>
              <a:rPr lang="en-US" b="1" dirty="0"/>
              <a:t>Overall Recommendations, Final Thoughts, and 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1196" y="1981200"/>
            <a:ext cx="6646703" cy="42291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Bodoni MT" panose="02070603080606020203" pitchFamily="18" charset="0"/>
              </a:rPr>
              <a:t>🔹 </a:t>
            </a:r>
            <a:r>
              <a:rPr lang="en-US" sz="2200" b="1" dirty="0">
                <a:latin typeface="+mj-lt"/>
              </a:rPr>
              <a:t>A. Overall Insights Summary</a:t>
            </a:r>
          </a:p>
          <a:p>
            <a:r>
              <a:rPr lang="en-US" dirty="0"/>
              <a:t>The marketing dataset reveals distinct patterns across customer demographics, income levels, and purchase behaviors. Through preprocessing, visualization, clustering, and regression modeling, the analysis uncovers that:</a:t>
            </a:r>
          </a:p>
          <a:p>
            <a:r>
              <a:rPr lang="en-US" sz="1700" b="1" dirty="0">
                <a:latin typeface="+mj-lt"/>
              </a:rPr>
              <a:t>Customer income, spending, and purchasing frequency</a:t>
            </a:r>
            <a:r>
              <a:rPr lang="en-US" sz="1700" dirty="0">
                <a:latin typeface="+mj-lt"/>
              </a:rPr>
              <a:t> </a:t>
            </a:r>
            <a:r>
              <a:rPr lang="en-US" dirty="0"/>
              <a:t>are tightly correlated — higher-income individuals not only spend more but also engage more frequently.</a:t>
            </a:r>
          </a:p>
          <a:p>
            <a:r>
              <a:rPr lang="en-US" sz="1700" b="1" dirty="0">
                <a:latin typeface="+mj-lt"/>
              </a:rPr>
              <a:t>Family structure and customer tenure</a:t>
            </a:r>
            <a:r>
              <a:rPr lang="en-US" sz="1700" dirty="0">
                <a:latin typeface="+mj-lt"/>
              </a:rPr>
              <a:t> </a:t>
            </a:r>
            <a:r>
              <a:rPr lang="en-US" dirty="0"/>
              <a:t>significantly influence spending potential and engagement.</a:t>
            </a:r>
          </a:p>
          <a:p>
            <a:r>
              <a:rPr lang="en-US" dirty="0"/>
              <a:t>Clustering effectively separates the customer base into </a:t>
            </a:r>
            <a:r>
              <a:rPr lang="en-US" sz="1700" b="1" dirty="0">
                <a:latin typeface="+mj-lt"/>
              </a:rPr>
              <a:t>three distinct behavioral groups</a:t>
            </a:r>
            <a:r>
              <a:rPr lang="en-US" dirty="0">
                <a:latin typeface="Bodoni MT" panose="02070603080606020203" pitchFamily="18" charset="0"/>
              </a:rPr>
              <a:t>, </a:t>
            </a:r>
            <a:r>
              <a:rPr lang="en-US" dirty="0"/>
              <a:t>providing a foundation for targeted business strategies.</a:t>
            </a:r>
          </a:p>
          <a:p>
            <a:r>
              <a:rPr lang="en-US" dirty="0"/>
              <a:t>Regression fitting validates </a:t>
            </a:r>
            <a:r>
              <a:rPr lang="en-US" sz="1700" b="1" dirty="0">
                <a:latin typeface="+mj-lt"/>
              </a:rPr>
              <a:t>linear relationships</a:t>
            </a:r>
            <a:r>
              <a:rPr lang="en-US" sz="1700" dirty="0">
                <a:latin typeface="Bodoni MT" panose="02070603080606020203" pitchFamily="18" charset="0"/>
              </a:rPr>
              <a:t> </a:t>
            </a:r>
            <a:r>
              <a:rPr lang="en-US" dirty="0"/>
              <a:t>between overall spending and catalog purchases, confirming the reliability of purchase data for forecasting.</a:t>
            </a:r>
          </a:p>
          <a:p>
            <a:endParaRPr lang="en-US" dirty="0"/>
          </a:p>
        </p:txBody>
      </p:sp>
      <p:pic>
        <p:nvPicPr>
          <p:cNvPr id="15" name="Picture Placeholder 14" descr="A person in an apron holding a computer">
            <a:extLst>
              <a:ext uri="{FF2B5EF4-FFF2-40B4-BE49-F238E27FC236}">
                <a16:creationId xmlns:a16="http://schemas.microsoft.com/office/drawing/2014/main" id="{48869757-F643-C013-26AA-3DDE950800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31" r="331"/>
          <a:stretch/>
        </p:blipFill>
        <p:spPr>
          <a:xfrm>
            <a:off x="7623125" y="-20757"/>
            <a:ext cx="4589511" cy="6555026"/>
          </a:xfrm>
        </p:spPr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-1562100"/>
            <a:ext cx="10323042" cy="10236200"/>
          </a:xfrm>
        </p:spPr>
        <p:txBody>
          <a:bodyPr/>
          <a:lstStyle/>
          <a:p>
            <a:pPr latinLnBrk="1"/>
            <a:r>
              <a:rPr lang="en-SG" dirty="0"/>
              <a:t> </a:t>
            </a:r>
            <a:r>
              <a:rPr lang="en-SG" sz="3200" dirty="0"/>
              <a:t>Introduction &amp; Dataset Overview</a:t>
            </a:r>
            <a:br>
              <a:rPr lang="en-SG" dirty="0"/>
            </a:br>
            <a:br>
              <a:rPr lang="en-SG" dirty="0"/>
            </a:br>
            <a:br>
              <a:rPr lang="en-SG" dirty="0"/>
            </a:br>
            <a:r>
              <a:rPr lang="en-SG" sz="2000" b="1" dirty="0">
                <a:latin typeface="Baskerville Old Face" panose="02020602080505020303" pitchFamily="18" charset="0"/>
              </a:rPr>
              <a:t> UNDERSTANDING CUSTOMER BEHAVIOR</a:t>
            </a:r>
            <a:br>
              <a:rPr lang="en-SG" sz="2400" dirty="0">
                <a:latin typeface="Baskerville Old Face" panose="02020602080505020303" pitchFamily="18" charset="0"/>
              </a:rPr>
            </a:br>
            <a:br>
              <a:rPr lang="en-SG" sz="2400" dirty="0">
                <a:latin typeface="Baskerville Old Face" panose="02020602080505020303" pitchFamily="18" charset="0"/>
              </a:rPr>
            </a:br>
            <a:r>
              <a:rPr lang="en-SG" sz="2400" dirty="0">
                <a:latin typeface="Baskerville Old Face" panose="02020602080505020303" pitchFamily="18" charset="0"/>
              </a:rPr>
              <a:t> </a:t>
            </a:r>
            <a:r>
              <a:rPr lang="en-SG" sz="2400" dirty="0">
                <a:latin typeface="Cambria" panose="02040503050406030204" pitchFamily="18" charset="0"/>
                <a:ea typeface="Cambria" panose="02040503050406030204" pitchFamily="18" charset="0"/>
              </a:rPr>
              <a:t>⦁  </a:t>
            </a:r>
            <a:r>
              <a:rPr lang="en-SG" sz="2400" dirty="0">
                <a:latin typeface="+mn-lt"/>
              </a:rPr>
              <a:t>Crucial for targeted marketing strategies</a:t>
            </a:r>
            <a:br>
              <a:rPr lang="en-SG" sz="2400" dirty="0">
                <a:latin typeface="+mn-lt"/>
              </a:rPr>
            </a:br>
            <a:r>
              <a:rPr lang="en-SG" sz="2400" dirty="0">
                <a:latin typeface="+mn-lt"/>
              </a:rPr>
              <a:t> </a:t>
            </a:r>
            <a:r>
              <a:rPr lang="en-SG" sz="2400" dirty="0">
                <a:latin typeface="Cambria" panose="02040503050406030204" pitchFamily="18" charset="0"/>
                <a:ea typeface="Cambria" panose="02040503050406030204" pitchFamily="18" charset="0"/>
              </a:rPr>
              <a:t>⦁</a:t>
            </a:r>
            <a:r>
              <a:rPr lang="en-SG" sz="2400" dirty="0">
                <a:latin typeface="+mn-lt"/>
              </a:rPr>
              <a:t>  Uncover hidden spending patterns in data</a:t>
            </a:r>
            <a:br>
              <a:rPr lang="en-SG" sz="2400" dirty="0">
                <a:latin typeface="+mn-lt"/>
              </a:rPr>
            </a:br>
            <a:r>
              <a:rPr lang="en-SG" sz="2400" dirty="0">
                <a:latin typeface="+mn-lt"/>
              </a:rPr>
              <a:t> </a:t>
            </a:r>
            <a:r>
              <a:rPr lang="en-SG" sz="2400" dirty="0">
                <a:latin typeface="Cambria" panose="02040503050406030204" pitchFamily="18" charset="0"/>
                <a:ea typeface="Cambria" panose="02040503050406030204" pitchFamily="18" charset="0"/>
              </a:rPr>
              <a:t>⦁</a:t>
            </a:r>
            <a:r>
              <a:rPr lang="en-SG" sz="2400" dirty="0">
                <a:latin typeface="+mn-lt"/>
              </a:rPr>
              <a:t>  Enable data-driven decision making</a:t>
            </a:r>
            <a:br>
              <a:rPr lang="en-SG" sz="2400" dirty="0">
                <a:latin typeface="Baskerville Old Face" panose="02020602080505020303" pitchFamily="18" charset="0"/>
              </a:rPr>
            </a:br>
            <a:br>
              <a:rPr lang="en-SG" sz="2400" dirty="0">
                <a:latin typeface="Baskerville Old Face" panose="02020602080505020303" pitchFamily="18" charset="0"/>
              </a:rPr>
            </a:br>
            <a:r>
              <a:rPr lang="en-SG" sz="2400" dirty="0">
                <a:latin typeface="Baskerville Old Face" panose="02020602080505020303" pitchFamily="18" charset="0"/>
              </a:rPr>
              <a:t> DATASET: MARKETING CAMPAIGN</a:t>
            </a:r>
            <a:br>
              <a:rPr lang="en-SG" sz="2400" dirty="0">
                <a:latin typeface="Baskerville Old Face" panose="02020602080505020303" pitchFamily="18" charset="0"/>
              </a:rPr>
            </a:br>
            <a:br>
              <a:rPr lang="en-SG" sz="2400" dirty="0">
                <a:latin typeface="Baskerville Old Face" panose="02020602080505020303" pitchFamily="18" charset="0"/>
              </a:rPr>
            </a:br>
            <a:r>
              <a:rPr lang="en-SG" sz="2400" dirty="0">
                <a:latin typeface="Baskerville Old Face" panose="02020602080505020303" pitchFamily="18" charset="0"/>
              </a:rPr>
              <a:t>•  Source: Kaggle Dataset</a:t>
            </a:r>
            <a:br>
              <a:rPr lang="en-SG" sz="2400" dirty="0">
                <a:latin typeface="Baskerville Old Face" panose="02020602080505020303" pitchFamily="18" charset="0"/>
              </a:rPr>
            </a:br>
            <a:r>
              <a:rPr lang="en-SG" sz="2400" dirty="0">
                <a:latin typeface="Baskerville Old Face" panose="02020602080505020303" pitchFamily="18" charset="0"/>
                <a:hlinkClick r:id="rId3"/>
              </a:rPr>
              <a:t>https://www.kaggle.com/datasets/imakash3011/customer-personality-analysis</a:t>
            </a:r>
            <a:br>
              <a:rPr lang="en-SG" sz="2400" dirty="0">
                <a:latin typeface="Baskerville Old Face" panose="02020602080505020303" pitchFamily="18" charset="0"/>
              </a:rPr>
            </a:br>
            <a:br>
              <a:rPr lang="en-SG" sz="2400" dirty="0">
                <a:latin typeface="Baskerville Old Face" panose="02020602080505020303" pitchFamily="18" charset="0"/>
              </a:rPr>
            </a:br>
            <a:r>
              <a:rPr lang="en-SG" sz="2400" dirty="0">
                <a:latin typeface="Baskerville Old Face" panose="02020602080505020303" pitchFamily="18" charset="0"/>
              </a:rPr>
              <a:t>•  2,240 customers × 29 features</a:t>
            </a:r>
            <a:br>
              <a:rPr lang="en-SG" sz="2400" dirty="0">
                <a:latin typeface="Baskerville Old Face" panose="02020602080505020303" pitchFamily="18" charset="0"/>
              </a:rPr>
            </a:br>
            <a:br>
              <a:rPr lang="en-SG" sz="2400" dirty="0">
                <a:latin typeface="Baskerville Old Face" panose="02020602080505020303" pitchFamily="18" charset="0"/>
              </a:rPr>
            </a:br>
            <a:endParaRPr lang="en-US" sz="2400" dirty="0">
              <a:latin typeface="Baskerville Old Face" panose="02020602080505020303" pitchFamily="18" charset="0"/>
            </a:endParaRPr>
          </a:p>
        </p:txBody>
      </p:sp>
      <p:pic>
        <p:nvPicPr>
          <p:cNvPr id="8" name="Picture Placeholder 21">
            <a:extLst>
              <a:ext uri="{FF2B5EF4-FFF2-40B4-BE49-F238E27FC236}">
                <a16:creationId xmlns:a16="http://schemas.microsoft.com/office/drawing/2014/main" id="{FFD2BD9F-962D-9BA5-14BE-C9CD52FEF9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448" r="4448"/>
          <a:stretch/>
        </p:blipFill>
        <p:spPr>
          <a:xfrm>
            <a:off x="7612569" y="197708"/>
            <a:ext cx="4477832" cy="4602892"/>
          </a:xfrm>
        </p:spPr>
      </p:pic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5C086-52E9-2B43-A3CA-D1739CC6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36" y="208656"/>
            <a:ext cx="7534656" cy="914400"/>
          </a:xfrm>
        </p:spPr>
        <p:txBody>
          <a:bodyPr/>
          <a:lstStyle/>
          <a:p>
            <a:r>
              <a:rPr lang="en-SG" dirty="0"/>
              <a:t>🔹 </a:t>
            </a:r>
            <a:r>
              <a:rPr lang="en-SG" b="1" dirty="0"/>
              <a:t>B. Comprehensive Recommendations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B4EA3-19D5-3C99-2927-408BE7D50F0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0400" y="1503545"/>
            <a:ext cx="6578599" cy="5030724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>
                <a:latin typeface="+mj-lt"/>
              </a:rPr>
              <a:t>1. Marketing and Engagement Strategy</a:t>
            </a:r>
          </a:p>
          <a:p>
            <a:r>
              <a:rPr lang="en-US" sz="1600" b="1" dirty="0">
                <a:latin typeface="+mj-lt"/>
              </a:rPr>
              <a:t>Segment-Based Campaigns:</a:t>
            </a:r>
            <a:br>
              <a:rPr lang="en-US" sz="1600" dirty="0">
                <a:latin typeface="+mj-lt"/>
              </a:rPr>
            </a:br>
            <a:r>
              <a:rPr lang="en-US" dirty="0"/>
              <a:t>Leverage the 3-cluster segmentation to design </a:t>
            </a:r>
            <a:r>
              <a:rPr lang="en-US" b="1" dirty="0"/>
              <a:t>personalized campaigns</a:t>
            </a:r>
            <a:r>
              <a:rPr lang="en-US" dirty="0">
                <a:latin typeface="Bodoni MT" panose="02070603080606020203" pitchFamily="18" charset="0"/>
              </a:rPr>
              <a:t>:</a:t>
            </a:r>
          </a:p>
          <a:p>
            <a:pPr lvl="1"/>
            <a:r>
              <a:rPr lang="en-US" sz="1600" b="1" dirty="0">
                <a:latin typeface="+mj-lt"/>
              </a:rPr>
              <a:t>Cluster 0 (High Income–High Spending):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/>
              <a:t>Offer premium memberships, exclusive event invitations, and early access to new product lines. Use personalized loyalty programs emphasizing exclusivity.</a:t>
            </a:r>
          </a:p>
          <a:p>
            <a:pPr lvl="1"/>
            <a:r>
              <a:rPr lang="en-US" sz="1600" b="1" dirty="0">
                <a:latin typeface="+mj-lt"/>
              </a:rPr>
              <a:t>Cluster 1 (Mid Income–Moderate Spending):</a:t>
            </a:r>
            <a:br>
              <a:rPr lang="en-US" dirty="0">
                <a:latin typeface="+mj-lt"/>
              </a:rPr>
            </a:br>
            <a:r>
              <a:rPr lang="en-US" dirty="0"/>
              <a:t>Focus on </a:t>
            </a:r>
            <a:r>
              <a:rPr lang="en-US" b="1" dirty="0"/>
              <a:t>upselling and cross-selling</a:t>
            </a:r>
            <a:r>
              <a:rPr lang="en-US" dirty="0"/>
              <a:t>—promote combo offers or seasonal deals to increase their basket size and purchase frequency.</a:t>
            </a:r>
          </a:p>
          <a:p>
            <a:pPr lvl="1"/>
            <a:r>
              <a:rPr lang="en-US" sz="1600" b="1" dirty="0">
                <a:latin typeface="+mj-lt"/>
              </a:rPr>
              <a:t>Cluster 2 (Low Income–Low Spending):</a:t>
            </a:r>
            <a:br>
              <a:rPr lang="en-US" sz="1600" dirty="0">
                <a:latin typeface="Bodoni MT" panose="02070603080606020203" pitchFamily="18" charset="0"/>
              </a:rPr>
            </a:br>
            <a:r>
              <a:rPr lang="en-US" dirty="0"/>
              <a:t>Provide </a:t>
            </a:r>
            <a:r>
              <a:rPr lang="en-US" b="1" dirty="0"/>
              <a:t>discount-based promotions</a:t>
            </a:r>
            <a:r>
              <a:rPr lang="en-US" dirty="0"/>
              <a:t>, installment offers, and low-cost product bundles to encourage repeat purchases and improve retention.</a:t>
            </a:r>
          </a:p>
          <a:p>
            <a:r>
              <a:rPr lang="en-US" sz="1600" b="1" dirty="0">
                <a:latin typeface="+mj-lt"/>
              </a:rPr>
              <a:t>Customer Retention Programs:</a:t>
            </a:r>
            <a:br>
              <a:rPr lang="en-US" sz="1600" dirty="0">
                <a:latin typeface="+mj-lt"/>
              </a:rPr>
            </a:br>
            <a:r>
              <a:rPr lang="en-US" dirty="0"/>
              <a:t>Introduce </a:t>
            </a:r>
            <a:r>
              <a:rPr lang="en-US" b="1" dirty="0"/>
              <a:t>points-based loyalty schemes</a:t>
            </a:r>
            <a:r>
              <a:rPr lang="en-US" dirty="0"/>
              <a:t> and referral rewards. High-value customers can be given “platinum” status benefits such as free delivery or premium support.</a:t>
            </a:r>
          </a:p>
          <a:p>
            <a:r>
              <a:rPr lang="en-US" sz="1600" b="1" dirty="0">
                <a:latin typeface="+mj-lt"/>
              </a:rPr>
              <a:t>Lifecycle-Based Communication</a:t>
            </a:r>
            <a:r>
              <a:rPr lang="en-US" b="1" dirty="0">
                <a:latin typeface="+mj-lt"/>
              </a:rPr>
              <a:t>:</a:t>
            </a:r>
            <a:br>
              <a:rPr lang="en-US" dirty="0">
                <a:latin typeface="+mj-lt"/>
              </a:rPr>
            </a:br>
            <a:r>
              <a:rPr lang="en-US" dirty="0"/>
              <a:t>Use </a:t>
            </a:r>
            <a:r>
              <a:rPr lang="en-US" b="1" dirty="0"/>
              <a:t>Customer Tenure</a:t>
            </a:r>
            <a:r>
              <a:rPr lang="en-US" dirty="0"/>
              <a:t> to send milestone-based offers (e.g., “1-year anniversary” rewards) to strengthen long-term relationships</a:t>
            </a:r>
            <a:r>
              <a:rPr lang="en-US" dirty="0">
                <a:latin typeface="Bodoni MT" panose="02070603080606020203" pitchFamily="18" charset="0"/>
              </a:rPr>
              <a:t>.</a:t>
            </a:r>
          </a:p>
          <a:p>
            <a:endParaRPr lang="en-SG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823B9A-6FE3-4395-5AF0-556F40E4AA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069" r="2806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CDAC5-7EA5-1F6B-21AE-A72A78BFD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90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6C0A-0644-FC71-B1D1-71BF14A1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19" y="423447"/>
            <a:ext cx="7534656" cy="914400"/>
          </a:xfrm>
        </p:spPr>
        <p:txBody>
          <a:bodyPr/>
          <a:lstStyle/>
          <a:p>
            <a:r>
              <a:rPr lang="en-SG" b="1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8B7A-CD24-B011-377B-5D48B85BD8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6869" y="1828800"/>
            <a:ext cx="10439402" cy="469899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+mj-lt"/>
              </a:rPr>
              <a:t>2. Product and Pricing Optimization</a:t>
            </a:r>
          </a:p>
          <a:p>
            <a:r>
              <a:rPr lang="en-US" b="1" dirty="0">
                <a:latin typeface="Bodoni MT" panose="02070603080606020203" pitchFamily="18" charset="0"/>
              </a:rPr>
              <a:t>Focus on Core Revenue Drivers: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/>
              <a:t>Since </a:t>
            </a:r>
            <a:r>
              <a:rPr lang="en-US" b="1" dirty="0"/>
              <a:t>Wines and Meat Products</a:t>
            </a:r>
            <a:r>
              <a:rPr lang="en-US" dirty="0"/>
              <a:t> dominate spending, prioritize these in inventory, ad placement, and promotional campaigns. Introduce </a:t>
            </a:r>
            <a:r>
              <a:rPr lang="en-US" b="1" dirty="0"/>
              <a:t>bundled packs</a:t>
            </a:r>
            <a:r>
              <a:rPr lang="en-US" dirty="0"/>
              <a:t> to increase perceived value.</a:t>
            </a:r>
          </a:p>
          <a:p>
            <a:r>
              <a:rPr lang="en-US" b="1" dirty="0">
                <a:latin typeface="Bodoni MT" panose="02070603080606020203" pitchFamily="18" charset="0"/>
              </a:rPr>
              <a:t>Reinvigorate Underperforming Categories: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/>
              <a:t>Encourage purchase diversity by running themed promotions for low-spending categories (e.g., “Healthy Fruits Week” or “Sweet Treats Festival”).</a:t>
            </a:r>
          </a:p>
          <a:p>
            <a:r>
              <a:rPr lang="en-US" b="1" dirty="0">
                <a:latin typeface="Bodoni MT" panose="02070603080606020203" pitchFamily="18" charset="0"/>
              </a:rPr>
              <a:t>Dynamic Pricing: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/>
              <a:t>Implement data-driven dynamic pricing models based on cluster type and spending behavior to optimize profit margins.</a:t>
            </a:r>
          </a:p>
          <a:p>
            <a:br>
              <a:rPr lang="en-US" dirty="0">
                <a:latin typeface="Bodoni MT" panose="02070603080606020203" pitchFamily="18" charset="0"/>
              </a:rPr>
            </a:br>
            <a:endParaRPr lang="en-US" dirty="0">
              <a:latin typeface="Bodoni MT" panose="02070603080606020203" pitchFamily="18" charset="0"/>
            </a:endParaRPr>
          </a:p>
          <a:p>
            <a:r>
              <a:rPr lang="en-US" b="1" dirty="0">
                <a:latin typeface="+mj-lt"/>
              </a:rPr>
              <a:t>3. Sales and Channel Strategy</a:t>
            </a:r>
          </a:p>
          <a:p>
            <a:r>
              <a:rPr lang="en-US" b="1" dirty="0">
                <a:latin typeface="Bodoni MT" panose="02070603080606020203" pitchFamily="18" charset="0"/>
              </a:rPr>
              <a:t>Catalog Sales Expansion: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/>
              <a:t>Regression analysis shows a positive correlation between total spending and catalog purchases. This means catalog marketing is a </a:t>
            </a:r>
            <a:r>
              <a:rPr lang="en-US" b="1" dirty="0"/>
              <a:t>profitable sales channel</a:t>
            </a:r>
            <a:r>
              <a:rPr lang="en-US" dirty="0"/>
              <a:t>. Consider investing in:</a:t>
            </a:r>
          </a:p>
          <a:p>
            <a:pPr lvl="1"/>
            <a:r>
              <a:rPr lang="en-US" dirty="0"/>
              <a:t>Personalized catalog recommendations based on previous purchase patterns.</a:t>
            </a:r>
          </a:p>
          <a:p>
            <a:pPr lvl="1"/>
            <a:r>
              <a:rPr lang="en-US" dirty="0"/>
              <a:t>Digital catalog apps for younger customers who prefer mobile interactions</a:t>
            </a:r>
            <a:r>
              <a:rPr lang="en-US" dirty="0">
                <a:latin typeface="Bodoni MT" panose="02070603080606020203" pitchFamily="18" charset="0"/>
              </a:rPr>
              <a:t>.</a:t>
            </a:r>
          </a:p>
          <a:p>
            <a:r>
              <a:rPr lang="en-US" b="1" dirty="0">
                <a:latin typeface="Bodoni MT" panose="02070603080606020203" pitchFamily="18" charset="0"/>
              </a:rPr>
              <a:t>Cross-Channel Integration: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/>
              <a:t>Combine </a:t>
            </a:r>
            <a:r>
              <a:rPr lang="en-US" b="1" dirty="0"/>
              <a:t>online, catalog, and in-store</a:t>
            </a:r>
            <a:r>
              <a:rPr lang="en-US" dirty="0"/>
              <a:t> customer data for unified profiling, improving targeting accuracy and consistent brand messaging.</a:t>
            </a:r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AC360-431E-331B-6345-89D7273AB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1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B020-EC5F-CD41-DDD7-2403EF97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F390-370E-5904-1774-77E9EC21C7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0732" y="1969949"/>
            <a:ext cx="6529676" cy="397365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j-lt"/>
              </a:rPr>
              <a:t>4. Data and Analytics Improvements</a:t>
            </a:r>
          </a:p>
          <a:p>
            <a:r>
              <a:rPr lang="en-US" sz="1600" b="1" dirty="0">
                <a:latin typeface="+mj-lt"/>
              </a:rPr>
              <a:t>Enhance Data Quality:</a:t>
            </a:r>
            <a:br>
              <a:rPr lang="en-US" dirty="0">
                <a:latin typeface="+mj-lt"/>
              </a:rPr>
            </a:br>
            <a:r>
              <a:rPr lang="en-US" dirty="0"/>
              <a:t>Regularly update missing or outdated information such as income, tenure, and product preferences to maintain accurate models.</a:t>
            </a:r>
          </a:p>
          <a:p>
            <a:r>
              <a:rPr lang="en-US" sz="1600" b="1" dirty="0">
                <a:latin typeface="+mj-lt"/>
              </a:rPr>
              <a:t>Introduce Behavioral Variables:</a:t>
            </a:r>
            <a:br>
              <a:rPr lang="en-US" sz="1600" dirty="0">
                <a:latin typeface="+mj-lt"/>
              </a:rPr>
            </a:br>
            <a:r>
              <a:rPr lang="en-US" dirty="0"/>
              <a:t>Incorporate metrics like website visits, ad clicks, and campaign responses to strengthen clustering and predictive performance.</a:t>
            </a:r>
          </a:p>
          <a:p>
            <a:r>
              <a:rPr lang="en-US" sz="1600" b="1" dirty="0">
                <a:latin typeface="+mj-lt"/>
              </a:rPr>
              <a:t>Predictive Forecasting:</a:t>
            </a:r>
            <a:br>
              <a:rPr lang="en-US" sz="1600" dirty="0">
                <a:latin typeface="+mj-lt"/>
              </a:rPr>
            </a:br>
            <a:r>
              <a:rPr lang="en-US" dirty="0"/>
              <a:t>Extend linear regression models to multiple regression or time-series forecasting to anticipate future sales trends and customer churn.</a:t>
            </a:r>
          </a:p>
          <a:p>
            <a:endParaRPr lang="en-SG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F9EDCF4-BC4F-577C-4FA1-5FE0EDEF32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661" r="2666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44900-797D-4131-4F9C-B86CB1BBE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A1A31-B3F2-929E-4B00-C5C2F82A2A24}"/>
              </a:ext>
            </a:extLst>
          </p:cNvPr>
          <p:cNvSpPr txBox="1"/>
          <p:nvPr/>
        </p:nvSpPr>
        <p:spPr>
          <a:xfrm>
            <a:off x="7623125" y="6534269"/>
            <a:ext cx="4589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3" tooltip="https://www.picpedia.org/post-it-note/d/data-analysis.html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4" tooltip="https://creativecommons.org/licenses/by-sa/3.0/"/>
              </a:rPr>
              <a:t>CC BY-SA</a:t>
            </a:r>
            <a:endParaRPr lang="en-SG" sz="900"/>
          </a:p>
        </p:txBody>
      </p:sp>
    </p:spTree>
    <p:extLst>
      <p:ext uri="{BB962C8B-B14F-4D97-AF65-F5344CB8AC3E}">
        <p14:creationId xmlns:p14="http://schemas.microsoft.com/office/powerpoint/2010/main" val="224316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406B-585E-FD61-7F50-50078C4D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870" y="340279"/>
            <a:ext cx="7534656" cy="914400"/>
          </a:xfrm>
        </p:spPr>
        <p:txBody>
          <a:bodyPr/>
          <a:lstStyle/>
          <a:p>
            <a:r>
              <a:rPr lang="en-SG" dirty="0"/>
              <a:t> </a:t>
            </a:r>
            <a:r>
              <a:rPr lang="en-SG" b="1" dirty="0"/>
              <a:t>Final Thoughts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D0D7-8A05-E388-1649-8ADD4CDF17A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7310" y="1859485"/>
            <a:ext cx="6148081" cy="40841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overall analytical journey demonstrates how </a:t>
            </a:r>
            <a:r>
              <a:rPr lang="en-US" sz="1600" b="1" dirty="0">
                <a:latin typeface="+mj-lt"/>
              </a:rPr>
              <a:t>data preprocessing, clustering, and regression fitting </a:t>
            </a:r>
            <a:r>
              <a:rPr lang="en-US" dirty="0"/>
              <a:t>together build a comprehensive understanding of customer dynamics.</a:t>
            </a:r>
          </a:p>
          <a:p>
            <a:r>
              <a:rPr lang="en-US" dirty="0"/>
              <a:t>Data preprocessing enabled the creation of </a:t>
            </a:r>
            <a:r>
              <a:rPr lang="en-US" sz="1600" b="1" dirty="0">
                <a:latin typeface="+mj-lt"/>
              </a:rPr>
              <a:t>key engineered features</a:t>
            </a:r>
            <a:r>
              <a:rPr lang="en-US" sz="1600" dirty="0">
                <a:latin typeface="+mj-lt"/>
              </a:rPr>
              <a:t> </a:t>
            </a:r>
            <a:r>
              <a:rPr lang="en-US" dirty="0"/>
              <a:t>(Total Spending, Customer Tenure, Total Purchases) that were crucial for meaningful analysis.</a:t>
            </a:r>
          </a:p>
          <a:p>
            <a:r>
              <a:rPr lang="en-US" dirty="0"/>
              <a:t>Visualization techniques provided intuitive insights into </a:t>
            </a:r>
            <a:r>
              <a:rPr lang="en-US" sz="1600" b="1" dirty="0">
                <a:latin typeface="+mj-lt"/>
              </a:rPr>
              <a:t>spending behaviors and demographic differences</a:t>
            </a:r>
            <a:r>
              <a:rPr lang="en-US" dirty="0"/>
              <a:t>, allowing patterns to emerge naturally.</a:t>
            </a:r>
          </a:p>
          <a:p>
            <a:r>
              <a:rPr lang="en-US" dirty="0"/>
              <a:t>The </a:t>
            </a:r>
            <a:r>
              <a:rPr lang="en-US" sz="1600" b="1" dirty="0">
                <a:latin typeface="+mj-lt"/>
              </a:rPr>
              <a:t>K-Means clustering</a:t>
            </a:r>
            <a:r>
              <a:rPr lang="en-US" sz="1600" dirty="0">
                <a:latin typeface="+mj-lt"/>
              </a:rPr>
              <a:t> </a:t>
            </a:r>
            <a:r>
              <a:rPr lang="en-US" dirty="0"/>
              <a:t>approach segmented customers into interpretable groups that can directly inform marketing and sales decisions.</a:t>
            </a:r>
          </a:p>
          <a:p>
            <a:r>
              <a:rPr lang="en-US" dirty="0"/>
              <a:t>Regression analysis validated </a:t>
            </a:r>
            <a:r>
              <a:rPr lang="en-US" sz="1600" b="1" dirty="0">
                <a:latin typeface="+mj-lt"/>
              </a:rPr>
              <a:t>quantifiable relationships</a:t>
            </a:r>
            <a:r>
              <a:rPr lang="en-US" sz="1600" dirty="0">
                <a:latin typeface="+mj-lt"/>
              </a:rPr>
              <a:t> </a:t>
            </a:r>
            <a:r>
              <a:rPr lang="en-US" dirty="0"/>
              <a:t>between purchase frequency and spending behavior — an essential component for predictive modeling and revenue forecasting.</a:t>
            </a:r>
          </a:p>
          <a:p>
            <a:r>
              <a:rPr lang="en-US" dirty="0"/>
              <a:t>Overall, this project exemplifies how transforming raw data into structured insights can </a:t>
            </a:r>
            <a:r>
              <a:rPr lang="en-US" sz="1800" b="1" dirty="0">
                <a:latin typeface="+mj-lt"/>
              </a:rPr>
              <a:t>drive strategic decision-making, enhance marketing ROI, and improve customer satisfaction</a:t>
            </a:r>
            <a:r>
              <a:rPr lang="en-US" sz="1800" dirty="0">
                <a:latin typeface="+mj-lt"/>
              </a:rPr>
              <a:t>.</a:t>
            </a:r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FDB38-C8BE-AC49-895E-2D5A8CC4F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E6B87A0-2B2A-3FB6-AEBF-CDEAC1E16A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621" r="31621"/>
          <a:stretch>
            <a:fillRect/>
          </a:stretch>
        </p:blipFill>
        <p:spPr/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9B8B4F-6549-9B91-36E1-293A6A02E5C8}"/>
              </a:ext>
            </a:extLst>
          </p:cNvPr>
          <p:cNvSpPr txBox="1"/>
          <p:nvPr/>
        </p:nvSpPr>
        <p:spPr>
          <a:xfrm>
            <a:off x="7623125" y="6534269"/>
            <a:ext cx="4589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3" tooltip="https://duncanstephen.net/why-emails-and-meetings-are-good/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4" tooltip="https://creativecommons.org/licenses/by/3.0/"/>
              </a:rPr>
              <a:t>CC BY</a:t>
            </a:r>
            <a:endParaRPr lang="en-SG" sz="900"/>
          </a:p>
        </p:txBody>
      </p:sp>
    </p:spTree>
    <p:extLst>
      <p:ext uri="{BB962C8B-B14F-4D97-AF65-F5344CB8AC3E}">
        <p14:creationId xmlns:p14="http://schemas.microsoft.com/office/powerpoint/2010/main" val="409015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9C88-D8EE-A37E-C33D-3144BF636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62" y="312748"/>
            <a:ext cx="8449056" cy="1017453"/>
          </a:xfrm>
        </p:spPr>
        <p:txBody>
          <a:bodyPr/>
          <a:lstStyle/>
          <a:p>
            <a:r>
              <a:rPr lang="en-SG" dirty="0"/>
              <a:t> </a:t>
            </a:r>
            <a:r>
              <a:rPr lang="en-SG" b="1" dirty="0"/>
              <a:t> Overall Conclusion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DE46A-A66E-1949-BD90-6D54A1AEC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A0B75CB-66CD-C809-FE71-8AFA3BD4C6A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183047" y="1881893"/>
            <a:ext cx="15115097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Data-Driven Decision-Making: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study confirms that structured data analysis allows businesses to transition from intuition-based marketing to evidence-based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 Segmentation Power: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Clustering uncovers diverse customer personas, highlighting that one-size-fits-all marketing is ineffective. Each segment requires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tailored engagement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Revenue Growth Opportunity: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Spending trends indicate strong potential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 lifetime value (CLV) optimization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through loyalty and upselling programs.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Predictive Potential: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Regression modeling opens opportunities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sales forecasting, demand prediction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campaign 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Strategic Impact: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Together, the insights empower business leaders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Focus resources on high-value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Engage mid-tier customers to drive conversion.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Re-engage low-spending customers with incentives.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Maintain sustainable growth through data-led policies.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898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2843784"/>
          </a:xfrm>
        </p:spPr>
        <p:txBody>
          <a:bodyPr anchor="b"/>
          <a:lstStyle/>
          <a:p>
            <a:r>
              <a:rPr lang="en-US" dirty="0"/>
              <a:t>THANK YOU!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114" y="3825875"/>
            <a:ext cx="8109772" cy="2644775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b="1" dirty="0">
                <a:latin typeface="Bodoni MT" panose="02070603080606020203" pitchFamily="18" charset="0"/>
              </a:rPr>
              <a:t>Your most unhappy customers are your greatest source of learning</a:t>
            </a:r>
            <a:r>
              <a:rPr lang="en-US" dirty="0">
                <a:latin typeface="Bodoni MT" panose="02070603080606020203" pitchFamily="18" charset="0"/>
              </a:rPr>
              <a:t>.” — </a:t>
            </a:r>
            <a:r>
              <a:rPr lang="en-US" b="1" dirty="0">
                <a:latin typeface="Bodoni MT" panose="02070603080606020203" pitchFamily="18" charset="0"/>
              </a:rPr>
              <a:t>Bill Gates</a:t>
            </a:r>
            <a:r>
              <a:rPr lang="en-US" dirty="0">
                <a:latin typeface="Bodoni MT" panose="02070603080606020203" pitchFamily="18" charset="0"/>
              </a:rPr>
              <a:t>, </a:t>
            </a:r>
            <a:r>
              <a:rPr lang="en-US" i="1" dirty="0">
                <a:latin typeface="Bodoni MT" panose="02070603080606020203" pitchFamily="18" charset="0"/>
              </a:rPr>
              <a:t>Co-founder of Microsoft</a:t>
            </a:r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914400"/>
            <a:ext cx="10360152" cy="1828800"/>
          </a:xfrm>
        </p:spPr>
        <p:txBody>
          <a:bodyPr/>
          <a:lstStyle/>
          <a:p>
            <a:r>
              <a:rPr lang="en-US" dirty="0"/>
              <a:t>KEY  VARIABLES :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6701" y="1082653"/>
            <a:ext cx="6972299" cy="5245100"/>
          </a:xfrm>
        </p:spPr>
        <p:txBody>
          <a:bodyPr>
            <a:normAutofit/>
          </a:bodyPr>
          <a:lstStyle/>
          <a:p>
            <a:pPr latinLnBrk="1"/>
            <a:r>
              <a:rPr lang="en-SG" sz="2200" b="1" dirty="0">
                <a:latin typeface="Bodoni MT" panose="02070603080606020203" pitchFamily="18" charset="0"/>
              </a:rPr>
              <a:t>KEY VARIABLES ANALYZED:</a:t>
            </a:r>
          </a:p>
          <a:p>
            <a:pPr latinLnBrk="1"/>
            <a:r>
              <a:rPr lang="en-SG" sz="3200" dirty="0">
                <a:latin typeface="Bodoni MT" panose="02070603080606020203" pitchFamily="18" charset="0"/>
              </a:rPr>
              <a:t>• </a:t>
            </a:r>
            <a:r>
              <a:rPr lang="en-SG" sz="2600" b="1" dirty="0">
                <a:latin typeface="Baskerville Old Face" panose="02020602080505020303" pitchFamily="18" charset="0"/>
              </a:rPr>
              <a:t>**Demographics</a:t>
            </a:r>
            <a:r>
              <a:rPr lang="en-SG" sz="2600" b="1" dirty="0"/>
              <a:t>**: </a:t>
            </a:r>
            <a:r>
              <a:rPr lang="en-SG" sz="2600" dirty="0"/>
              <a:t>Income, Education, Marital Status</a:t>
            </a:r>
          </a:p>
          <a:p>
            <a:pPr latinLnBrk="1"/>
            <a:r>
              <a:rPr lang="en-SG" sz="2600" dirty="0">
                <a:latin typeface="Baskerville Old Face" panose="02020602080505020303" pitchFamily="18" charset="0"/>
              </a:rPr>
              <a:t>• </a:t>
            </a:r>
            <a:r>
              <a:rPr lang="en-SG" sz="2600" b="1" dirty="0">
                <a:latin typeface="Baskerville Old Face" panose="02020602080505020303" pitchFamily="18" charset="0"/>
              </a:rPr>
              <a:t>**Spending**: </a:t>
            </a:r>
            <a:r>
              <a:rPr lang="en-SG" sz="2600" dirty="0" err="1"/>
              <a:t>MntWines</a:t>
            </a:r>
            <a:r>
              <a:rPr lang="en-SG" sz="2600" dirty="0"/>
              <a:t>, </a:t>
            </a:r>
            <a:r>
              <a:rPr lang="en-SG" sz="2600" dirty="0" err="1"/>
              <a:t>MntFruits</a:t>
            </a:r>
            <a:r>
              <a:rPr lang="en-SG" sz="2600" dirty="0"/>
              <a:t>, </a:t>
            </a:r>
            <a:r>
              <a:rPr lang="en-SG" sz="2600" dirty="0" err="1"/>
              <a:t>MntMeatProducts</a:t>
            </a:r>
            <a:r>
              <a:rPr lang="en-SG" sz="2600" dirty="0"/>
              <a:t>, </a:t>
            </a:r>
            <a:r>
              <a:rPr lang="en-SG" sz="2600" dirty="0" err="1"/>
              <a:t>MntFishProducts</a:t>
            </a:r>
            <a:r>
              <a:rPr lang="en-SG" sz="2600" dirty="0"/>
              <a:t>, </a:t>
            </a:r>
            <a:r>
              <a:rPr lang="en-SG" sz="2600" dirty="0" err="1"/>
              <a:t>MntSweetProducts</a:t>
            </a:r>
            <a:r>
              <a:rPr lang="en-SG" sz="2600" dirty="0"/>
              <a:t>, </a:t>
            </a:r>
            <a:r>
              <a:rPr lang="en-SG" sz="2600" dirty="0" err="1"/>
              <a:t>MntGoldProds</a:t>
            </a:r>
            <a:endParaRPr lang="en-SG" sz="2600" dirty="0"/>
          </a:p>
          <a:p>
            <a:pPr latinLnBrk="1"/>
            <a:r>
              <a:rPr lang="en-SG" sz="2600" dirty="0">
                <a:latin typeface="Baskerville Old Face" panose="02020602080505020303" pitchFamily="18" charset="0"/>
              </a:rPr>
              <a:t>• </a:t>
            </a:r>
            <a:r>
              <a:rPr lang="en-SG" sz="2600" b="1" dirty="0">
                <a:latin typeface="Baskerville Old Face" panose="02020602080505020303" pitchFamily="18" charset="0"/>
              </a:rPr>
              <a:t>**Purchases**: </a:t>
            </a:r>
            <a:r>
              <a:rPr lang="en-SG" sz="2600" dirty="0" err="1"/>
              <a:t>NumWebPurchases</a:t>
            </a:r>
            <a:r>
              <a:rPr lang="en-SG" sz="2600" dirty="0"/>
              <a:t>, </a:t>
            </a:r>
            <a:r>
              <a:rPr lang="en-SG" sz="2600" dirty="0" err="1"/>
              <a:t>NumCatalogPurchases</a:t>
            </a:r>
            <a:r>
              <a:rPr lang="en-SG" sz="2600" dirty="0"/>
              <a:t>, </a:t>
            </a:r>
            <a:r>
              <a:rPr lang="en-SG" sz="2600" dirty="0" err="1"/>
              <a:t>NumStorePurchases</a:t>
            </a:r>
            <a:r>
              <a:rPr lang="en-SG" sz="2600" dirty="0"/>
              <a:t>, </a:t>
            </a:r>
            <a:r>
              <a:rPr lang="en-SG" sz="2600" dirty="0" err="1"/>
              <a:t>NumDealsPurchases</a:t>
            </a:r>
            <a:endParaRPr lang="en-SG" sz="2600" dirty="0"/>
          </a:p>
          <a:p>
            <a:pPr latinLnBrk="1"/>
            <a:r>
              <a:rPr lang="en-SG" sz="2600" dirty="0">
                <a:latin typeface="Baskerville Old Face" panose="02020602080505020303" pitchFamily="18" charset="0"/>
              </a:rPr>
              <a:t>• </a:t>
            </a:r>
            <a:r>
              <a:rPr lang="en-SG" sz="2600" b="1" dirty="0">
                <a:latin typeface="Baskerville Old Face" panose="02020602080505020303" pitchFamily="18" charset="0"/>
              </a:rPr>
              <a:t>**Campaigns**: </a:t>
            </a:r>
            <a:r>
              <a:rPr lang="en-SG" sz="2600" dirty="0"/>
              <a:t>AcceptedCmp1-5, Response</a:t>
            </a:r>
          </a:p>
          <a:p>
            <a:pPr latinLnBrk="1"/>
            <a:r>
              <a:rPr lang="en-SG" sz="2600" dirty="0">
                <a:latin typeface="Baskerville Old Face" panose="02020602080505020303" pitchFamily="18" charset="0"/>
              </a:rPr>
              <a:t>• </a:t>
            </a:r>
            <a:r>
              <a:rPr lang="en-SG" sz="2600" b="1" dirty="0">
                <a:latin typeface="Baskerville Old Face" panose="02020602080505020303" pitchFamily="18" charset="0"/>
              </a:rPr>
              <a:t>**Household**: </a:t>
            </a:r>
            <a:r>
              <a:rPr lang="en-SG" sz="2600" dirty="0" err="1"/>
              <a:t>Kidhome</a:t>
            </a:r>
            <a:r>
              <a:rPr lang="en-SG" sz="2600" dirty="0"/>
              <a:t> (</a:t>
            </a:r>
            <a:r>
              <a:rPr lang="en-US" sz="2600" dirty="0" err="1"/>
              <a:t>No.of</a:t>
            </a:r>
            <a:r>
              <a:rPr lang="en-US" sz="2600" dirty="0"/>
              <a:t> children in household</a:t>
            </a:r>
            <a:r>
              <a:rPr lang="en-SG" sz="2600" dirty="0"/>
              <a:t>), </a:t>
            </a:r>
            <a:r>
              <a:rPr lang="en-SG" sz="2600" dirty="0" err="1"/>
              <a:t>Teenhome</a:t>
            </a:r>
            <a:r>
              <a:rPr lang="en-SG" sz="2600" dirty="0"/>
              <a:t> (No of teenagers in household)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C0DA9-27FA-04AA-3749-6674B028D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054" y="1352297"/>
            <a:ext cx="4712162" cy="32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24" y="624017"/>
            <a:ext cx="7534656" cy="914400"/>
          </a:xfrm>
        </p:spPr>
        <p:txBody>
          <a:bodyPr/>
          <a:lstStyle/>
          <a:p>
            <a:r>
              <a:rPr lang="en-SG" dirty="0"/>
              <a:t>Data Preprocessing &amp; Feature Engineering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8E1392-950E-59F4-6824-CDC60124586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0200" y="2252182"/>
            <a:ext cx="6699399" cy="36276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AB5D0-93C4-25D8-C62B-D2F80AFB8C86}"/>
              </a:ext>
            </a:extLst>
          </p:cNvPr>
          <p:cNvSpPr txBox="1"/>
          <p:nvPr/>
        </p:nvSpPr>
        <p:spPr>
          <a:xfrm>
            <a:off x="7822169" y="1982573"/>
            <a:ext cx="378700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haroni" panose="02010803020104030203" pitchFamily="2" charset="-79"/>
                <a:cs typeface="Aharoni" panose="02010803020104030203" pitchFamily="2" charset="-79"/>
              </a:rPr>
              <a:t> KEY PREPROCESSING STEPS:</a:t>
            </a:r>
          </a:p>
          <a:p>
            <a:r>
              <a:rPr lang="en-SG" sz="2400" dirty="0">
                <a:latin typeface="Cambria" panose="02040503050406030204" pitchFamily="18" charset="0"/>
                <a:ea typeface="Cambria" panose="02040503050406030204" pitchFamily="18" charset="0"/>
                <a:cs typeface="Aharoni" panose="02010803020104030203" pitchFamily="2" charset="-79"/>
              </a:rPr>
              <a:t>⦁</a:t>
            </a:r>
            <a:r>
              <a:rPr lang="en-SG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SG" sz="2000" b="1" dirty="0">
                <a:latin typeface="+mj-lt"/>
                <a:cs typeface="Aharoni" panose="02010803020104030203" pitchFamily="2" charset="-79"/>
              </a:rPr>
              <a:t>Handled Missing Values </a:t>
            </a:r>
            <a:r>
              <a:rPr lang="en-SG" sz="2400" dirty="0">
                <a:latin typeface="Aharoni" panose="02010803020104030203" pitchFamily="2" charset="-79"/>
                <a:cs typeface="Aharoni" panose="02010803020104030203" pitchFamily="2" charset="-79"/>
              </a:rPr>
              <a:t>→ </a:t>
            </a:r>
            <a:r>
              <a:rPr lang="en-SG" sz="2000" dirty="0">
                <a:cs typeface="Aharoni" panose="02010803020104030203" pitchFamily="2" charset="-79"/>
              </a:rPr>
              <a:t>Income median imputation</a:t>
            </a:r>
          </a:p>
          <a:p>
            <a:r>
              <a:rPr lang="en-SG" sz="2400" dirty="0">
                <a:latin typeface="Cambria" panose="02040503050406030204" pitchFamily="18" charset="0"/>
                <a:ea typeface="Cambria" panose="02040503050406030204" pitchFamily="18" charset="0"/>
                <a:cs typeface="Aharoni" panose="02010803020104030203" pitchFamily="2" charset="-79"/>
              </a:rPr>
              <a:t>⦁</a:t>
            </a:r>
            <a:r>
              <a:rPr lang="en-SG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SG" sz="2000" b="1" dirty="0">
                <a:latin typeface="+mj-lt"/>
                <a:cs typeface="Aharoni" panose="02010803020104030203" pitchFamily="2" charset="-79"/>
              </a:rPr>
              <a:t>Feature Engineering </a:t>
            </a:r>
            <a:r>
              <a:rPr lang="en-SG" sz="2400" dirty="0">
                <a:latin typeface="Aharoni" panose="02010803020104030203" pitchFamily="2" charset="-79"/>
                <a:cs typeface="Aharoni" panose="02010803020104030203" pitchFamily="2" charset="-79"/>
              </a:rPr>
              <a:t>→ </a:t>
            </a:r>
            <a:r>
              <a:rPr lang="en-SG" dirty="0" err="1">
                <a:cs typeface="Aharoni" panose="02010803020104030203" pitchFamily="2" charset="-79"/>
              </a:rPr>
              <a:t>Total_Spending</a:t>
            </a:r>
            <a:r>
              <a:rPr lang="en-SG" dirty="0">
                <a:cs typeface="Aharoni" panose="02010803020104030203" pitchFamily="2" charset="-79"/>
              </a:rPr>
              <a:t>, </a:t>
            </a:r>
            <a:r>
              <a:rPr lang="en-SG" dirty="0" err="1">
                <a:cs typeface="Aharoni" panose="02010803020104030203" pitchFamily="2" charset="-79"/>
              </a:rPr>
              <a:t>Total_Purchases</a:t>
            </a:r>
            <a:r>
              <a:rPr lang="en-SG" dirty="0">
                <a:cs typeface="Aharoni" panose="02010803020104030203" pitchFamily="2" charset="-79"/>
              </a:rPr>
              <a:t>, </a:t>
            </a:r>
            <a:r>
              <a:rPr lang="en-SG" dirty="0" err="1">
                <a:cs typeface="Aharoni" panose="02010803020104030203" pitchFamily="2" charset="-79"/>
              </a:rPr>
              <a:t>Customer_Tenure</a:t>
            </a:r>
            <a:endParaRPr lang="en-SG" dirty="0">
              <a:cs typeface="Aharoni" panose="02010803020104030203" pitchFamily="2" charset="-79"/>
            </a:endParaRPr>
          </a:p>
          <a:p>
            <a:r>
              <a:rPr lang="en-SG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SG" sz="2000" b="1" dirty="0">
                <a:latin typeface="+mj-lt"/>
                <a:cs typeface="Aharoni" panose="02010803020104030203" pitchFamily="2" charset="-79"/>
              </a:rPr>
              <a:t>WHY THIS MATTERS:</a:t>
            </a:r>
            <a:br>
              <a:rPr lang="en-SG" sz="2000" b="1" dirty="0">
                <a:latin typeface="+mj-lt"/>
                <a:cs typeface="Aharoni" panose="02010803020104030203" pitchFamily="2" charset="-79"/>
              </a:rPr>
            </a:br>
            <a:r>
              <a:rPr lang="en-SG" sz="2400" dirty="0">
                <a:latin typeface="Aharoni" panose="02010803020104030203" pitchFamily="2" charset="-79"/>
                <a:cs typeface="Aharoni" panose="02010803020104030203" pitchFamily="2" charset="-79"/>
              </a:rPr>
              <a:t>•</a:t>
            </a:r>
            <a:r>
              <a:rPr lang="en-SG" dirty="0">
                <a:cs typeface="Aharoni" panose="02010803020104030203" pitchFamily="2" charset="-79"/>
              </a:rPr>
              <a:t>Clean data = Reliable insights</a:t>
            </a:r>
            <a:br>
              <a:rPr lang="en-SG" dirty="0">
                <a:cs typeface="Aharoni" panose="02010803020104030203" pitchFamily="2" charset="-79"/>
              </a:rPr>
            </a:br>
            <a:r>
              <a:rPr lang="en-SG" dirty="0">
                <a:latin typeface="Cambria" panose="02040503050406030204" pitchFamily="18" charset="0"/>
                <a:ea typeface="Cambria" panose="02040503050406030204" pitchFamily="18" charset="0"/>
                <a:cs typeface="Aharoni" panose="02010803020104030203" pitchFamily="2" charset="-79"/>
              </a:rPr>
              <a:t>⦁</a:t>
            </a:r>
            <a:r>
              <a:rPr lang="en-SG" dirty="0">
                <a:cs typeface="Aharoni" panose="02010803020104030203" pitchFamily="2" charset="-79"/>
              </a:rPr>
              <a:t>Engineered features = Foundation for advanced models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29730"/>
            <a:ext cx="10360152" cy="914400"/>
          </a:xfrm>
        </p:spPr>
        <p:txBody>
          <a:bodyPr/>
          <a:lstStyle/>
          <a:p>
            <a:r>
              <a:rPr lang="en-US" dirty="0"/>
              <a:t>Plot 1: Customer Spending Breakdown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DFD948-ED3B-9EFA-B56F-862BDA98C21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914400" y="2062068"/>
            <a:ext cx="4576763" cy="383082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F2EEBC-B36C-792E-5C8C-E3FA50B2805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951538" y="2062068"/>
            <a:ext cx="4576762" cy="22691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29089-C020-D5C2-B4AE-E958F6984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86192"/>
            <a:ext cx="9045309" cy="483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B84A58-A62E-80DB-8233-62AB7E937700}"/>
              </a:ext>
            </a:extLst>
          </p:cNvPr>
          <p:cNvSpPr txBox="1"/>
          <p:nvPr/>
        </p:nvSpPr>
        <p:spPr>
          <a:xfrm>
            <a:off x="5951538" y="4450315"/>
            <a:ext cx="457676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b="1" dirty="0">
                <a:latin typeface="+mj-lt"/>
              </a:rPr>
              <a:t>KEY FINDINGS</a:t>
            </a:r>
            <a:r>
              <a:rPr lang="en-US" sz="1400" dirty="0"/>
              <a:t>:</a:t>
            </a:r>
            <a:br>
              <a:rPr lang="en-US" sz="1400" dirty="0"/>
            </a:br>
            <a:r>
              <a:rPr lang="en-US" sz="1400" dirty="0"/>
              <a:t>Wines and Meat Products DOMINATE portfolio</a:t>
            </a:r>
          </a:p>
          <a:p>
            <a:r>
              <a:rPr lang="en-US" sz="1400" dirty="0"/>
              <a:t> These two categories = Majority of total revenue</a:t>
            </a:r>
          </a:p>
          <a:p>
            <a:r>
              <a:rPr lang="en-US" sz="1400" dirty="0"/>
              <a:t> </a:t>
            </a:r>
            <a:r>
              <a:rPr lang="en-US" sz="1400" b="1" dirty="0">
                <a:latin typeface="+mj-lt"/>
              </a:rPr>
              <a:t>PRACTICAL INSIGHT:</a:t>
            </a:r>
            <a:br>
              <a:rPr lang="en-US" sz="1400" dirty="0"/>
            </a:br>
            <a:r>
              <a:rPr lang="en-US" sz="1400" dirty="0"/>
              <a:t>•  Focus marketing on Wines &amp; Meat as core revenue drivers</a:t>
            </a:r>
            <a:br>
              <a:rPr lang="en-US" sz="1400" dirty="0"/>
            </a:br>
            <a:r>
              <a:rPr lang="en-US" sz="1400" dirty="0"/>
              <a:t>• Confirms 80/20 rule in action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3AF0-09AC-E124-AF91-68BCFE88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PIE Chart: Insight, Recommendation,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E720-F665-6A2A-886F-9606F1D1D7E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362200"/>
            <a:ext cx="4576953" cy="3553967"/>
          </a:xfrm>
        </p:spPr>
        <p:txBody>
          <a:bodyPr>
            <a:normAutofit fontScale="55000" lnSpcReduction="20000"/>
          </a:bodyPr>
          <a:lstStyle/>
          <a:p>
            <a:r>
              <a:rPr lang="en-US" sz="2500" b="1" dirty="0">
                <a:solidFill>
                  <a:srgbClr val="00B0F0"/>
                </a:solidFill>
                <a:latin typeface="+mj-lt"/>
              </a:rPr>
              <a:t>Insights:</a:t>
            </a:r>
          </a:p>
          <a:p>
            <a:r>
              <a:rPr lang="en-US" sz="2500" dirty="0"/>
              <a:t>Wine and Meat Products dominate total spending, accounting for the largest share of customer expenditure.</a:t>
            </a:r>
          </a:p>
          <a:p>
            <a:r>
              <a:rPr lang="en-US" sz="2500" dirty="0"/>
              <a:t>Categories like Fruits and Sweets have much smaller contributions, showing secondary preferences.</a:t>
            </a:r>
          </a:p>
          <a:p>
            <a:r>
              <a:rPr lang="en-US" sz="2500" b="1" dirty="0">
                <a:solidFill>
                  <a:srgbClr val="00B0F0"/>
                </a:solidFill>
                <a:latin typeface="+mj-lt"/>
              </a:rPr>
              <a:t>Recommendations:</a:t>
            </a:r>
          </a:p>
          <a:p>
            <a:r>
              <a:rPr lang="en-US" sz="2500" dirty="0"/>
              <a:t>Focus marketing campaigns on premium wine and meat promotions.</a:t>
            </a:r>
          </a:p>
          <a:p>
            <a:r>
              <a:rPr lang="en-US" sz="2500" dirty="0"/>
              <a:t>Introduce bundle offers (e.g., “Wine + Meat Pack”) to leverage high-demand categories.</a:t>
            </a:r>
          </a:p>
          <a:p>
            <a:r>
              <a:rPr lang="en-US" sz="2500" dirty="0"/>
              <a:t>Boost awareness of underperforming categories (e.g., Fruits/Sweets) via discounts or seasonal offers.</a:t>
            </a:r>
          </a:p>
          <a:p>
            <a:r>
              <a:rPr lang="en-US" sz="2500" b="1" dirty="0">
                <a:solidFill>
                  <a:srgbClr val="00B0F0"/>
                </a:solidFill>
                <a:latin typeface="+mj-lt"/>
              </a:rPr>
              <a:t>Conclusion:</a:t>
            </a:r>
            <a:br>
              <a:rPr lang="en-US" sz="2500" dirty="0">
                <a:latin typeface="Bodoni MT" panose="02070603080606020203" pitchFamily="18" charset="0"/>
              </a:rPr>
            </a:br>
            <a:r>
              <a:rPr lang="en-US" sz="2500" dirty="0"/>
              <a:t>Customers’ purchase habits are concentrated around high-value consumables, indicating a strong preference for luxury or celebratory products.</a:t>
            </a:r>
          </a:p>
          <a:p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E98C6-7737-95E1-C030-0E242C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12F7DD3-8A26-AE91-43D9-6B3C3A95087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85038" y="1590271"/>
            <a:ext cx="3509962" cy="234070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B43C56-FD41-1D6A-84FB-15A1F71E2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85038" y="4064302"/>
            <a:ext cx="3649662" cy="24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3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859A-0F16-7BBF-B3FC-E690652A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48" y="142102"/>
            <a:ext cx="10360152" cy="1260389"/>
          </a:xfrm>
        </p:spPr>
        <p:txBody>
          <a:bodyPr/>
          <a:lstStyle/>
          <a:p>
            <a:r>
              <a:rPr lang="en-US" dirty="0"/>
              <a:t>Plot 2: Spending vs. Purchases Relationship</a:t>
            </a:r>
            <a:endParaRPr lang="en-SG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CFA2F0-CAC4-BFD7-B1E5-05BBE5F6FAF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535738" y="1924009"/>
            <a:ext cx="4576762" cy="20241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B60A7-87F0-B5E0-1D3E-E1C5F53DA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A5867C-7658-39F3-D534-5364E8BBD43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65176" y="2255012"/>
            <a:ext cx="5829300" cy="3877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FA464B-2388-726B-59C2-24EEDDC4E143}"/>
              </a:ext>
            </a:extLst>
          </p:cNvPr>
          <p:cNvSpPr txBox="1"/>
          <p:nvPr/>
        </p:nvSpPr>
        <p:spPr>
          <a:xfrm>
            <a:off x="6656388" y="4190380"/>
            <a:ext cx="4576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latin typeface="+mj-lt"/>
              </a:rPr>
              <a:t>KEY FINDINGS:</a:t>
            </a:r>
            <a:br>
              <a:rPr lang="en-US" b="1" dirty="0">
                <a:latin typeface="+mj-lt"/>
              </a:rPr>
            </a:br>
            <a:r>
              <a:rPr lang="en-US" dirty="0"/>
              <a:t> Strong positive correlation </a:t>
            </a:r>
            <a:br>
              <a:rPr lang="en-US" dirty="0"/>
            </a:br>
            <a:r>
              <a:rPr lang="en-US" dirty="0"/>
              <a:t>Spending rises significantly with frequency</a:t>
            </a:r>
          </a:p>
          <a:p>
            <a:r>
              <a:rPr lang="en-US" dirty="0"/>
              <a:t> </a:t>
            </a:r>
            <a:r>
              <a:rPr lang="en-US" b="1" dirty="0">
                <a:latin typeface="+mj-lt"/>
              </a:rPr>
              <a:t>PRACTICAL INSIGHT:</a:t>
            </a:r>
            <a:br>
              <a:rPr lang="en-US" b="1" dirty="0">
                <a:latin typeface="+mj-lt"/>
              </a:rPr>
            </a:br>
            <a:r>
              <a:rPr lang="en-US" dirty="0"/>
              <a:t>•  Most valuable customers = Frequent shoppers</a:t>
            </a:r>
            <a:br>
              <a:rPr lang="en-US" dirty="0"/>
            </a:br>
            <a:r>
              <a:rPr lang="en-US" dirty="0"/>
              <a:t>•  Encourage repeat purchases = Revenue growth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1974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4317-6A4B-EF9E-E1F4-9CE72254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38665"/>
            <a:ext cx="10360152" cy="914400"/>
          </a:xfrm>
        </p:spPr>
        <p:txBody>
          <a:bodyPr/>
          <a:lstStyle/>
          <a:p>
            <a:r>
              <a:rPr lang="en-SG" dirty="0"/>
              <a:t>LINE PLOT: INSIGHTS, RECOMMENDATIONS,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0121-2E50-6D7E-FC1D-42623CC362F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00B0F0"/>
                </a:solidFill>
                <a:latin typeface="+mj-lt"/>
              </a:rPr>
              <a:t>Insights:</a:t>
            </a:r>
          </a:p>
          <a:p>
            <a:r>
              <a:rPr lang="en-US" dirty="0"/>
              <a:t>A clear positive correlation: a higher number of purchases results in greater total spending.</a:t>
            </a:r>
          </a:p>
          <a:p>
            <a:r>
              <a:rPr lang="en-US" dirty="0"/>
              <a:t>The trend line indicates that frequent buyers make a significant contribution to total revenue.</a:t>
            </a:r>
          </a:p>
          <a:p>
            <a:r>
              <a:rPr lang="en-US" dirty="0"/>
              <a:t>The peak spending point marks the most profitable customer segment.</a:t>
            </a:r>
          </a:p>
          <a:p>
            <a:r>
              <a:rPr lang="en-US" b="1" dirty="0">
                <a:solidFill>
                  <a:srgbClr val="00B0F0"/>
                </a:solidFill>
                <a:latin typeface="+mj-lt"/>
              </a:rPr>
              <a:t>Recommendations:</a:t>
            </a:r>
          </a:p>
          <a:p>
            <a:r>
              <a:rPr lang="en-US" dirty="0"/>
              <a:t>Develop loyalty or reward programs targeting high-frequency buyers.</a:t>
            </a:r>
          </a:p>
          <a:p>
            <a:r>
              <a:rPr lang="en-US" dirty="0"/>
              <a:t>Use personalized marketing to convert occasional buyers into regular purchasers.</a:t>
            </a:r>
          </a:p>
          <a:p>
            <a:r>
              <a:rPr lang="en-US" b="1" dirty="0">
                <a:solidFill>
                  <a:srgbClr val="00B0F0"/>
                </a:solidFill>
                <a:latin typeface="+mj-lt"/>
              </a:rPr>
              <a:t>Conclusion: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/>
              <a:t>Increasing purchase frequency is a key lever for boosting customer lifetime value (CLV).</a:t>
            </a:r>
          </a:p>
          <a:p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DC0738-B0CD-C6A4-E99F-0A1DEFD4D11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5000" y="1485708"/>
            <a:ext cx="3327400" cy="499069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B611BE-881E-1A03-64E0-9AEA60736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80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E2BC-C3D7-4C0E-7924-ABC65879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9" y="204309"/>
            <a:ext cx="10582574" cy="1297459"/>
          </a:xfrm>
        </p:spPr>
        <p:txBody>
          <a:bodyPr/>
          <a:lstStyle/>
          <a:p>
            <a:r>
              <a:rPr lang="en-US" dirty="0"/>
              <a:t>🔹 </a:t>
            </a:r>
            <a:r>
              <a:rPr lang="en-US" b="1" dirty="0"/>
              <a:t>3. Box Plot – Income Distribution by Number of Children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4A6401-B6B4-E8D6-6230-BDEA97A4009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81000" y="2039112"/>
            <a:ext cx="5453254" cy="371398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A8F15D4-7B0F-8B2F-51F6-7D41AAF6DA5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919216" y="2201536"/>
            <a:ext cx="6096000" cy="33891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56F84-362B-C551-517D-5075E0E5A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F84119-59B0-CACF-D351-FB2578E83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84" y="6126479"/>
            <a:ext cx="7721997" cy="3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971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{75A8D9EE-F537-4754-B5BE-AAF7846AF819}tf11964407_win32</Template>
  <TotalTime>404</TotalTime>
  <Words>2486</Words>
  <Application>Microsoft Office PowerPoint</Application>
  <PresentationFormat>Widescreen</PresentationFormat>
  <Paragraphs>191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Aharoni</vt:lpstr>
      <vt:lpstr>Arial</vt:lpstr>
      <vt:lpstr>Arial Black</vt:lpstr>
      <vt:lpstr>Baskerville Old Face</vt:lpstr>
      <vt:lpstr>Bodoni MT</vt:lpstr>
      <vt:lpstr>Calibri</vt:lpstr>
      <vt:lpstr>Cambria</vt:lpstr>
      <vt:lpstr>Cambria Math</vt:lpstr>
      <vt:lpstr>Courier New</vt:lpstr>
      <vt:lpstr>Gill Sans Nova Light</vt:lpstr>
      <vt:lpstr>Sagona Book</vt:lpstr>
      <vt:lpstr>Custom</vt:lpstr>
      <vt:lpstr>🎯 CUSTOMER SEGMENTATION &amp; BEHAVIOR ANALYSIS A Data-Driven Approach Using Clustering and Regression </vt:lpstr>
      <vt:lpstr> Introduction &amp; Dataset Overview    UNDERSTANDING CUSTOMER BEHAVIOR   ⦁  Crucial for targeted marketing strategies  ⦁  Uncover hidden spending patterns in data  ⦁  Enable data-driven decision making   DATASET: MARKETING CAMPAIGN  •  Source: Kaggle Dataset https://www.kaggle.com/datasets/imakash3011/customer-personality-analysis  •  2,240 customers × 29 features  </vt:lpstr>
      <vt:lpstr>KEY  VARIABLES :</vt:lpstr>
      <vt:lpstr>Data Preprocessing &amp; Feature Engineering</vt:lpstr>
      <vt:lpstr>Plot 1: Customer Spending Breakdown</vt:lpstr>
      <vt:lpstr>PIE Chart: Insight, Recommendation, and Conclusion</vt:lpstr>
      <vt:lpstr>Plot 2: Spending vs. Purchases Relationship</vt:lpstr>
      <vt:lpstr>LINE PLOT: INSIGHTS, RECOMMENDATIONS, CONCLUSION</vt:lpstr>
      <vt:lpstr>🔹 3. Box Plot – Income Distribution by Number of Children</vt:lpstr>
      <vt:lpstr> BOX  PLOT: STATISTICAL DEPTH</vt:lpstr>
      <vt:lpstr>BOX PLOT: INSIGHT, RECOMMENDATIONS, CONCLUSION</vt:lpstr>
      <vt:lpstr>🔹 4. Elbow Plot – Determining Optimal K for Clustering</vt:lpstr>
      <vt:lpstr>ELBOW METOD : </vt:lpstr>
      <vt:lpstr>🔹 5. K-Means Clustering – Customer Segments</vt:lpstr>
      <vt:lpstr>INSIGHTS, RECOMMENDATIONS, CONCLUSION</vt:lpstr>
      <vt:lpstr>🔹 6. Linear Regression Fit – Total Spending vs. Catalog Purchases</vt:lpstr>
      <vt:lpstr>Codes for Multiple Regression Fits</vt:lpstr>
      <vt:lpstr>INSIGHTS, RECOMMENDATIONS,CONCLUSION</vt:lpstr>
      <vt:lpstr>🧠 Overall Recommendations, Final Thoughts, and Conclusion</vt:lpstr>
      <vt:lpstr>🔹 B. Comprehensive Recommendations</vt:lpstr>
      <vt:lpstr>CONT..</vt:lpstr>
      <vt:lpstr>…</vt:lpstr>
      <vt:lpstr> Final Thoughts</vt:lpstr>
      <vt:lpstr>  Overall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vinod R</dc:creator>
  <cp:lastModifiedBy>vinod R</cp:lastModifiedBy>
  <cp:revision>7</cp:revision>
  <dcterms:created xsi:type="dcterms:W3CDTF">2025-11-13T05:56:41Z</dcterms:created>
  <dcterms:modified xsi:type="dcterms:W3CDTF">2025-11-14T13:45:25Z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